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84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74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03A"/>
    <a:srgbClr val="F7CCAF"/>
    <a:srgbClr val="FFF3F3"/>
    <a:srgbClr val="FEF0F6"/>
    <a:srgbClr val="FFF8E5"/>
    <a:srgbClr val="FFF3D1"/>
    <a:srgbClr val="FFFAEB"/>
    <a:srgbClr val="FFE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10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776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43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10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90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65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3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98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818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76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F2B1-B275-4678-88F9-7EA32F711A12}" type="datetimeFigureOut">
              <a:rPr lang="pt-BR" smtClean="0"/>
              <a:t>14/05/2020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3ACA-6C9B-4CFA-8E77-7CD7376C86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37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58" y="149543"/>
            <a:ext cx="6943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4968" y="5192533"/>
            <a:ext cx="10137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Myriad pro"/>
              </a:rPr>
              <a:t>Manual – passo a passo – para acesso aos serviços da plataforma </a:t>
            </a:r>
            <a:r>
              <a:rPr lang="pt-BR" sz="2000" b="1" dirty="0" err="1" smtClean="0">
                <a:solidFill>
                  <a:srgbClr val="8B003A"/>
                </a:solidFill>
                <a:latin typeface="Myriad pro"/>
              </a:rPr>
              <a:t>TeleRealSaúde</a:t>
            </a:r>
            <a:endParaRPr lang="pt-BR" sz="2000" b="1" dirty="0">
              <a:solidFill>
                <a:srgbClr val="8B003A"/>
              </a:solidFill>
              <a:latin typeface="Myriad pro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417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9170" y="400050"/>
            <a:ext cx="2823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>
                <a:latin typeface="Myriad pro"/>
              </a:rPr>
              <a:t>SERVIÇOS</a:t>
            </a:r>
            <a:endParaRPr lang="pt-BR" sz="4000" dirty="0">
              <a:latin typeface="Myriad pro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5113"/>
          <a:stretch>
            <a:fillRect/>
          </a:stretch>
        </p:blipFill>
        <p:spPr bwMode="auto">
          <a:xfrm>
            <a:off x="811530" y="1290816"/>
            <a:ext cx="3261360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5901"/>
          <a:stretch>
            <a:fillRect/>
          </a:stretch>
        </p:blipFill>
        <p:spPr bwMode="auto">
          <a:xfrm>
            <a:off x="811530" y="3931919"/>
            <a:ext cx="3261360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9170" y="1428512"/>
            <a:ext cx="6400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8B003A"/>
                </a:solidFill>
                <a:latin typeface="Myriad pro"/>
              </a:rPr>
              <a:t>Tele Orientação</a:t>
            </a:r>
            <a:r>
              <a:rPr lang="pt-BR" b="1" dirty="0">
                <a:latin typeface="Myriad pro"/>
              </a:rPr>
              <a:t> </a:t>
            </a:r>
            <a:r>
              <a:rPr lang="pt-BR" dirty="0">
                <a:latin typeface="Myriad pro"/>
              </a:rPr>
              <a:t>– Para casos de baixa ou média </a:t>
            </a:r>
            <a:r>
              <a:rPr lang="pt-BR" dirty="0" smtClean="0">
                <a:latin typeface="Myriad pro"/>
              </a:rPr>
              <a:t>complexidade, o </a:t>
            </a:r>
            <a:r>
              <a:rPr lang="pt-BR" dirty="0">
                <a:latin typeface="Myriad pro"/>
              </a:rPr>
              <a:t>beneficiário entra em contato com profissionais de saúde capazes de fazer um primeiro atendimento à distância, para esclarecimento de dúvidas e orientações de </a:t>
            </a:r>
            <a:r>
              <a:rPr lang="pt-BR" dirty="0" smtClean="0">
                <a:latin typeface="Myriad pro"/>
              </a:rPr>
              <a:t>saúde.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latin typeface="Myriad pro"/>
              </a:rPr>
              <a:t>O </a:t>
            </a:r>
            <a:r>
              <a:rPr lang="pt-BR" dirty="0">
                <a:latin typeface="Myriad pro"/>
              </a:rPr>
              <a:t>serviço não tem custo para o beneficiário e fica disponível 24 horas por dia, sete dias por semana.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89170" y="3923822"/>
            <a:ext cx="61607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8B003A"/>
                </a:solidFill>
                <a:latin typeface="Myriad pro"/>
              </a:rPr>
              <a:t>Saúde em Dia</a:t>
            </a:r>
            <a:r>
              <a:rPr lang="pt-BR" b="1" dirty="0">
                <a:latin typeface="Myriad pro"/>
              </a:rPr>
              <a:t> </a:t>
            </a:r>
            <a:r>
              <a:rPr lang="pt-BR" dirty="0">
                <a:latin typeface="Myriad pro"/>
              </a:rPr>
              <a:t>– Possibilita consultas eletivas à distância, </a:t>
            </a:r>
            <a:r>
              <a:rPr lang="pt-BR" dirty="0" smtClean="0">
                <a:latin typeface="Myriad pro"/>
              </a:rPr>
              <a:t>agendadas </a:t>
            </a:r>
            <a:r>
              <a:rPr lang="pt-BR" dirty="0">
                <a:latin typeface="Myriad pro"/>
              </a:rPr>
              <a:t>com profissionais de saúde da rede de credenciados da Real Grandeza, para acompanhamento, tratamento e prevenção de doenças. </a:t>
            </a:r>
            <a:endParaRPr lang="pt-BR" dirty="0" smtClean="0">
              <a:latin typeface="Myriad pro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latin typeface="Myriad pro"/>
              </a:rPr>
              <a:t>O </a:t>
            </a:r>
            <a:r>
              <a:rPr lang="pt-BR" dirty="0">
                <a:latin typeface="Myriad pro"/>
              </a:rPr>
              <a:t>atendimento </a:t>
            </a:r>
            <a:r>
              <a:rPr lang="pt-BR" dirty="0" smtClean="0">
                <a:latin typeface="Myriad pro"/>
              </a:rPr>
              <a:t>deve </a:t>
            </a:r>
            <a:r>
              <a:rPr lang="pt-BR" dirty="0">
                <a:latin typeface="Myriad pro"/>
              </a:rPr>
              <a:t>ser agendado </a:t>
            </a:r>
            <a:r>
              <a:rPr lang="pt-BR" dirty="0" smtClean="0">
                <a:latin typeface="Myriad pro"/>
              </a:rPr>
              <a:t>pela plataforma</a:t>
            </a:r>
            <a:r>
              <a:rPr lang="pt-BR" dirty="0">
                <a:latin typeface="Myriad pro"/>
              </a:rPr>
              <a:t>. </a:t>
            </a:r>
            <a:endParaRPr lang="pt-BR" dirty="0" smtClean="0">
              <a:latin typeface="Myriad pro"/>
            </a:endParaRPr>
          </a:p>
          <a:p>
            <a:pPr>
              <a:spcBef>
                <a:spcPts val="600"/>
              </a:spcBef>
            </a:pPr>
            <a:r>
              <a:rPr lang="pt-BR" b="1" dirty="0" smtClean="0">
                <a:solidFill>
                  <a:srgbClr val="8B003A"/>
                </a:solidFill>
                <a:latin typeface="Myriad pro"/>
              </a:rPr>
              <a:t>ATENÇÂO</a:t>
            </a:r>
            <a:r>
              <a:rPr lang="pt-BR" dirty="0" smtClean="0">
                <a:solidFill>
                  <a:srgbClr val="8B003A"/>
                </a:solidFill>
                <a:latin typeface="Myriad pro"/>
              </a:rPr>
              <a:t>: </a:t>
            </a:r>
            <a:r>
              <a:rPr lang="pt-BR" dirty="0" smtClean="0">
                <a:latin typeface="Myriad pro"/>
              </a:rPr>
              <a:t>Para </a:t>
            </a:r>
            <a:r>
              <a:rPr lang="pt-BR" dirty="0">
                <a:latin typeface="Myriad pro"/>
              </a:rPr>
              <a:t>esse serviço, é cobrado o percentual de coparticipação conforme estabelecido no regulamento do seu </a:t>
            </a:r>
            <a:r>
              <a:rPr lang="pt-BR" dirty="0" smtClean="0">
                <a:latin typeface="Myriad pro"/>
              </a:rPr>
              <a:t>plano,</a:t>
            </a:r>
            <a:r>
              <a:rPr lang="pt-BR" dirty="0">
                <a:latin typeface="Myriad pro"/>
              </a:rPr>
              <a:t> </a:t>
            </a:r>
            <a:r>
              <a:rPr lang="pt-BR" dirty="0" smtClean="0">
                <a:latin typeface="Myriad pro"/>
              </a:rPr>
              <a:t>como </a:t>
            </a:r>
            <a:r>
              <a:rPr lang="pt-BR" dirty="0">
                <a:latin typeface="Myriad pro"/>
              </a:rPr>
              <a:t>já praticado nas consultas </a:t>
            </a:r>
            <a:r>
              <a:rPr lang="pt-BR" dirty="0" smtClean="0">
                <a:latin typeface="Myriad pro"/>
              </a:rPr>
              <a:t>presenciais.</a:t>
            </a:r>
            <a:endParaRPr lang="pt-BR" dirty="0">
              <a:latin typeface="Myriad pro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698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722630" y="2199958"/>
            <a:ext cx="49688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600" b="1" dirty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Tele Orientação</a:t>
            </a:r>
          </a:p>
          <a:p>
            <a:r>
              <a:rPr lang="pt-BR" altLang="pt-BR" sz="6600" b="1" dirty="0" smtClean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24 horas</a:t>
            </a:r>
            <a:endParaRPr lang="pt-BR" altLang="pt-BR" sz="6600" b="1" dirty="0">
              <a:solidFill>
                <a:srgbClr val="99003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Imagem 6" descr="chat-1873536_1280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23598" r="18182" b="22244"/>
          <a:stretch>
            <a:fillRect/>
          </a:stretch>
        </p:blipFill>
        <p:spPr bwMode="auto">
          <a:xfrm>
            <a:off x="4179411" y="88900"/>
            <a:ext cx="9181399" cy="559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13438" y="1145224"/>
            <a:ext cx="45221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Quais são os seus sintomas?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481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" y="2015243"/>
            <a:ext cx="11578590" cy="4842757"/>
          </a:xfrm>
          <a:prstGeom prst="rect">
            <a:avLst/>
          </a:prstGeom>
        </p:spPr>
      </p:pic>
      <p:pic>
        <p:nvPicPr>
          <p:cNvPr id="5" name="Imagem 4" descr="vector-clicking-index-finger-graphic-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8000">
            <a:off x="7595266" y="3994554"/>
            <a:ext cx="3775037" cy="37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04542" y="403236"/>
            <a:ext cx="88324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>
                <a:latin typeface="Myriad pro"/>
              </a:rPr>
              <a:t>Para o serviço de </a:t>
            </a:r>
            <a:r>
              <a:rPr lang="pt-BR" sz="3200" b="1" dirty="0" smtClean="0">
                <a:solidFill>
                  <a:srgbClr val="8B003A"/>
                </a:solidFill>
                <a:latin typeface="Myriad pro"/>
              </a:rPr>
              <a:t>Tele Orientação</a:t>
            </a:r>
            <a:r>
              <a:rPr lang="pt-BR" sz="3200" b="1" dirty="0" smtClean="0">
                <a:latin typeface="Myriad pro"/>
              </a:rPr>
              <a:t>, o beneficiário clica em “Fale Agora 24 horas”. </a:t>
            </a:r>
          </a:p>
          <a:p>
            <a:endParaRPr lang="pt-BR" dirty="0">
              <a:latin typeface="Myriad pro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797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56357" y="231742"/>
            <a:ext cx="101516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Caso já tenha preenchido o cadastro, o beneficiário clique em “Já tenho Cadastro. Fazer </a:t>
            </a:r>
            <a:r>
              <a:rPr lang="pt-BR" sz="3200" b="1" dirty="0" err="1" smtClean="0">
                <a:solidFill>
                  <a:prstClr val="black"/>
                </a:solidFill>
                <a:latin typeface="Myriad pro"/>
              </a:rPr>
              <a:t>login</a:t>
            </a: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”.</a:t>
            </a:r>
            <a:endParaRPr lang="pt-BR" sz="3200" b="1" dirty="0">
              <a:solidFill>
                <a:prstClr val="black"/>
              </a:solidFill>
              <a:latin typeface="Myriad pro"/>
            </a:endParaRPr>
          </a:p>
          <a:p>
            <a:pPr algn="ctr">
              <a:spcBef>
                <a:spcPts val="1200"/>
              </a:spcBef>
            </a:pPr>
            <a:endParaRPr lang="pt-BR" sz="800" dirty="0">
              <a:solidFill>
                <a:prstClr val="black"/>
              </a:solidFill>
              <a:latin typeface="Myriad pro"/>
            </a:endParaRPr>
          </a:p>
          <a:p>
            <a:pPr algn="ctr"/>
            <a:r>
              <a:rPr lang="pt-BR" sz="1600" dirty="0">
                <a:solidFill>
                  <a:prstClr val="black"/>
                </a:solidFill>
                <a:latin typeface="Myriad pro"/>
              </a:rPr>
              <a:t>(*Caso não tenha, veja como fazer a partir da </a:t>
            </a:r>
            <a:r>
              <a:rPr lang="pt-BR" sz="1600" b="1" dirty="0">
                <a:solidFill>
                  <a:prstClr val="black"/>
                </a:solidFill>
                <a:latin typeface="Myriad pro"/>
                <a:hlinkClick r:id="rId2" action="ppaction://hlinksldjump"/>
              </a:rPr>
              <a:t>Página 6</a:t>
            </a:r>
            <a:r>
              <a:rPr lang="pt-BR" sz="1600" dirty="0">
                <a:solidFill>
                  <a:prstClr val="black"/>
                </a:solidFill>
                <a:latin typeface="Myriad pro"/>
              </a:rPr>
              <a:t> </a:t>
            </a:r>
            <a:r>
              <a:rPr lang="pt-BR" sz="1600" dirty="0" smtClean="0">
                <a:solidFill>
                  <a:prstClr val="black"/>
                </a:solidFill>
                <a:latin typeface="Myriad pro"/>
              </a:rPr>
              <a:t>deste </a:t>
            </a:r>
            <a:r>
              <a:rPr lang="pt-BR" sz="1600" dirty="0">
                <a:solidFill>
                  <a:prstClr val="black"/>
                </a:solidFill>
                <a:latin typeface="Myriad pro"/>
              </a:rPr>
              <a:t>Manual</a:t>
            </a:r>
            <a:r>
              <a:rPr lang="pt-BR" sz="1600" dirty="0" smtClean="0">
                <a:solidFill>
                  <a:prstClr val="black"/>
                </a:solidFill>
                <a:latin typeface="Myriad pro"/>
              </a:rPr>
              <a:t>)</a:t>
            </a:r>
            <a:endParaRPr lang="pt-BR" sz="2800" dirty="0" smtClean="0">
              <a:solidFill>
                <a:prstClr val="black"/>
              </a:solidFill>
              <a:latin typeface="Myriad pro"/>
            </a:endParaRPr>
          </a:p>
          <a:p>
            <a:endParaRPr lang="pt-BR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634" y="1989549"/>
            <a:ext cx="8433122" cy="4868451"/>
          </a:xfrm>
          <a:prstGeom prst="rect">
            <a:avLst/>
          </a:prstGeom>
        </p:spPr>
      </p:pic>
      <p:pic>
        <p:nvPicPr>
          <p:cNvPr id="5" name="Imagem 4" descr="vector-clicking-index-finger-graphic-illust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2047">
            <a:off x="-131904" y="3903115"/>
            <a:ext cx="3775037" cy="37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090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5941" y="414571"/>
            <a:ext cx="819531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A </a:t>
            </a:r>
            <a:r>
              <a:rPr lang="pt-BR" sz="2800" b="1" dirty="0">
                <a:solidFill>
                  <a:srgbClr val="8B003A"/>
                </a:solidFill>
                <a:latin typeface="Myriad pro"/>
              </a:rPr>
              <a:t>Tele Orientação 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é um serviço sem custo adicional, prestado por 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equipe 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multidisciplinar disponível 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24 horas, 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todos os dias da 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semana.</a:t>
            </a:r>
          </a:p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Oferece atendimento 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de saúde à distância para casos de baixa ou média 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complexidade e evita exposição 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a diversas outras doenças, como ocorre quando se vai a um hospital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.</a:t>
            </a:r>
            <a:endParaRPr lang="pt-BR" sz="28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43" y="3825593"/>
            <a:ext cx="3987306" cy="2939610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111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832" y="1043436"/>
            <a:ext cx="4103687" cy="2736850"/>
          </a:xfrm>
          <a:prstGeom prst="rect">
            <a:avLst/>
          </a:prstGeom>
          <a:ln w="12700"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760" t="4486" r="4293" b="65756"/>
          <a:stretch/>
        </p:blipFill>
        <p:spPr>
          <a:xfrm>
            <a:off x="1088044" y="4217670"/>
            <a:ext cx="3907264" cy="2171699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o explicativo retangular 8"/>
          <p:cNvSpPr/>
          <p:nvPr/>
        </p:nvSpPr>
        <p:spPr>
          <a:xfrm>
            <a:off x="6470650" y="4217670"/>
            <a:ext cx="5347969" cy="1177290"/>
          </a:xfrm>
          <a:prstGeom prst="wedgeRectCallout">
            <a:avLst>
              <a:gd name="adj1" fmla="val -106689"/>
              <a:gd name="adj2" fmla="val 55450"/>
            </a:avLst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pt-BR" sz="2400" b="1" dirty="0">
                <a:latin typeface="Myriad pro"/>
              </a:rPr>
              <a:t> </a:t>
            </a:r>
            <a:r>
              <a:rPr lang="pt-BR" sz="2400" b="1" dirty="0" smtClean="0">
                <a:latin typeface="Myriad pro"/>
              </a:rPr>
              <a:t>Em </a:t>
            </a:r>
            <a:r>
              <a:rPr lang="pt-BR" sz="2400" b="1" dirty="0">
                <a:latin typeface="Myriad pro"/>
              </a:rPr>
              <a:t>seguida, informe </a:t>
            </a:r>
            <a:r>
              <a:rPr lang="pt-BR" sz="2400" b="1" dirty="0" smtClean="0">
                <a:latin typeface="Myriad pro"/>
              </a:rPr>
              <a:t>suas queixas</a:t>
            </a:r>
            <a:endParaRPr lang="pt-BR" sz="2400" b="1" dirty="0"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pt-BR" sz="2400" b="1" dirty="0">
                <a:latin typeface="Myriad pro"/>
              </a:rPr>
              <a:t> </a:t>
            </a:r>
            <a:r>
              <a:rPr lang="pt-BR" sz="2400" b="1" dirty="0" smtClean="0">
                <a:latin typeface="Myriad pro"/>
              </a:rPr>
              <a:t>ou </a:t>
            </a:r>
            <a:r>
              <a:rPr lang="pt-BR" sz="2400" b="1" dirty="0">
                <a:latin typeface="Myriad pro"/>
              </a:rPr>
              <a:t>sintomas, </a:t>
            </a:r>
            <a:r>
              <a:rPr lang="pt-BR" sz="2400" b="1" dirty="0" smtClean="0">
                <a:latin typeface="Myriad pro"/>
              </a:rPr>
              <a:t>resumidamente</a:t>
            </a:r>
            <a:endParaRPr lang="pt-BR" sz="2400" b="1" dirty="0">
              <a:latin typeface="Myriad pro"/>
            </a:endParaRPr>
          </a:p>
        </p:txBody>
      </p:sp>
      <p:sp>
        <p:nvSpPr>
          <p:cNvPr id="10" name="Texto explicativo retangular 9"/>
          <p:cNvSpPr/>
          <p:nvPr/>
        </p:nvSpPr>
        <p:spPr>
          <a:xfrm>
            <a:off x="6447790" y="1787228"/>
            <a:ext cx="5347969" cy="1249266"/>
          </a:xfrm>
          <a:prstGeom prst="wedgeRectCallout">
            <a:avLst>
              <a:gd name="adj1" fmla="val -93592"/>
              <a:gd name="adj2" fmla="val -63853"/>
            </a:avLst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pt-BR" sz="2400" b="1" dirty="0" smtClean="0">
                <a:latin typeface="Myriad pro"/>
              </a:rPr>
              <a:t>  Para </a:t>
            </a:r>
            <a:r>
              <a:rPr lang="pt-BR" sz="2400" b="1" dirty="0">
                <a:latin typeface="Myriad pro"/>
              </a:rPr>
              <a:t>acesso à Tele Orientação</a:t>
            </a:r>
            <a:r>
              <a:rPr lang="pt-BR" sz="2400" b="1" dirty="0" smtClean="0">
                <a:latin typeface="Myriad pro"/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pt-BR" sz="2400" b="1" dirty="0">
                <a:latin typeface="Myriad pro"/>
              </a:rPr>
              <a:t> </a:t>
            </a:r>
            <a:r>
              <a:rPr lang="pt-BR" sz="2400" b="1" dirty="0" smtClean="0">
                <a:latin typeface="Myriad pro"/>
              </a:rPr>
              <a:t> clique </a:t>
            </a:r>
            <a:r>
              <a:rPr lang="pt-BR" sz="2400" b="1" dirty="0">
                <a:latin typeface="Myriad pro"/>
              </a:rPr>
              <a:t>na opção 'Falar Agora</a:t>
            </a:r>
            <a:r>
              <a:rPr lang="pt-BR" sz="2400" b="1" dirty="0" smtClean="0">
                <a:latin typeface="Myriad pro"/>
              </a:rPr>
              <a:t>'   </a:t>
            </a:r>
            <a:endParaRPr lang="pt-BR" sz="2400" b="1" dirty="0">
              <a:latin typeface="Myriad pro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67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" y="450532"/>
            <a:ext cx="4552950" cy="60483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60771" y="450532"/>
            <a:ext cx="5154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Myriad pro"/>
              </a:rPr>
              <a:t>Pronto</a:t>
            </a:r>
            <a:r>
              <a:rPr lang="pt-BR" sz="4400" dirty="0">
                <a:solidFill>
                  <a:prstClr val="black"/>
                </a:solidFill>
                <a:latin typeface="Myriad pro"/>
              </a:rPr>
              <a:t>! </a:t>
            </a:r>
          </a:p>
          <a:p>
            <a:r>
              <a:rPr lang="pt-BR" sz="2800" dirty="0">
                <a:solidFill>
                  <a:prstClr val="black"/>
                </a:solidFill>
                <a:latin typeface="Myriad pro"/>
              </a:rPr>
              <a:t>Aqui 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inicia o atendimento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!</a:t>
            </a:r>
            <a:endParaRPr lang="pt-BR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60771" y="5124568"/>
            <a:ext cx="489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prstClr val="black"/>
                </a:solidFill>
                <a:latin typeface="Myriad pro"/>
              </a:rPr>
              <a:t>A qualquer momento, </a:t>
            </a:r>
            <a:r>
              <a:rPr lang="pt-BR" b="1" dirty="0" smtClean="0">
                <a:solidFill>
                  <a:prstClr val="black"/>
                </a:solidFill>
                <a:latin typeface="Myriad pro"/>
              </a:rPr>
              <a:t>o beneficiário pode </a:t>
            </a:r>
            <a:r>
              <a:rPr lang="pt-BR" b="1" dirty="0">
                <a:solidFill>
                  <a:prstClr val="black"/>
                </a:solidFill>
                <a:latin typeface="Myriad pro"/>
              </a:rPr>
              <a:t>solicitar que o atendimento seja feito por vídeo, para que possa ser visto pelo profissional de saúde. </a:t>
            </a:r>
          </a:p>
        </p:txBody>
      </p:sp>
      <p:sp>
        <p:nvSpPr>
          <p:cNvPr id="5" name="Texto explicativo retangular 4"/>
          <p:cNvSpPr/>
          <p:nvPr/>
        </p:nvSpPr>
        <p:spPr>
          <a:xfrm>
            <a:off x="6160771" y="3019424"/>
            <a:ext cx="5406389" cy="1198246"/>
          </a:xfrm>
          <a:prstGeom prst="wedgeRectCallout">
            <a:avLst>
              <a:gd name="adj1" fmla="val -140862"/>
              <a:gd name="adj2" fmla="val 198646"/>
            </a:avLst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latin typeface="Myriad pro"/>
              </a:rPr>
              <a:t>  </a:t>
            </a:r>
            <a:r>
              <a:rPr lang="pt-BR" sz="2000" b="1" dirty="0">
                <a:latin typeface="Myriad pro"/>
              </a:rPr>
              <a:t>Arquivos </a:t>
            </a:r>
            <a:r>
              <a:rPr lang="pt-BR" sz="2000" b="1" dirty="0" smtClean="0">
                <a:latin typeface="Myriad pro"/>
              </a:rPr>
              <a:t>de fotos</a:t>
            </a:r>
            <a:r>
              <a:rPr lang="pt-BR" sz="2000" b="1" dirty="0">
                <a:latin typeface="Myriad pro"/>
              </a:rPr>
              <a:t>, laudos de exame etc.</a:t>
            </a:r>
          </a:p>
          <a:p>
            <a:r>
              <a:rPr lang="pt-BR" sz="2000" b="1" dirty="0">
                <a:latin typeface="Myriad pro"/>
              </a:rPr>
              <a:t>  podem ser </a:t>
            </a:r>
            <a:r>
              <a:rPr lang="pt-BR" sz="2000" b="1" dirty="0" smtClean="0">
                <a:latin typeface="Myriad pro"/>
              </a:rPr>
              <a:t>anexados, </a:t>
            </a:r>
            <a:r>
              <a:rPr lang="pt-BR" sz="2000" b="1" dirty="0">
                <a:latin typeface="Myriad pro"/>
              </a:rPr>
              <a:t>caso </a:t>
            </a:r>
            <a:r>
              <a:rPr lang="pt-BR" sz="2000" b="1" dirty="0" smtClean="0">
                <a:latin typeface="Myriad pro"/>
              </a:rPr>
              <a:t>necessário</a:t>
            </a:r>
            <a:r>
              <a:rPr lang="pt-BR" sz="2000" b="1" dirty="0">
                <a:latin typeface="Myriad pro"/>
              </a:rPr>
              <a:t>.</a:t>
            </a:r>
          </a:p>
          <a:p>
            <a:r>
              <a:rPr lang="pt-BR" sz="2000" b="1" dirty="0">
                <a:latin typeface="Myriad pro"/>
              </a:rPr>
              <a:t>  Basta clicar no </a:t>
            </a:r>
            <a:r>
              <a:rPr lang="pt-BR" sz="2000" b="1" dirty="0" smtClean="0">
                <a:latin typeface="Myriad pro"/>
              </a:rPr>
              <a:t>ícone:</a:t>
            </a:r>
            <a:endParaRPr lang="pt-BR" sz="2000" b="1" dirty="0">
              <a:latin typeface="Myriad pro"/>
            </a:endParaRPr>
          </a:p>
        </p:txBody>
      </p:sp>
      <p:pic>
        <p:nvPicPr>
          <p:cNvPr id="6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6" t="29987" r="23436" b="17896"/>
          <a:stretch>
            <a:fillRect/>
          </a:stretch>
        </p:blipFill>
        <p:spPr bwMode="auto">
          <a:xfrm>
            <a:off x="9218297" y="3822444"/>
            <a:ext cx="325754" cy="3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847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telerealsaúde 1080x1080_Prancheta 1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8286"/>
          <a:stretch>
            <a:fillRect/>
          </a:stretch>
        </p:blipFill>
        <p:spPr bwMode="auto">
          <a:xfrm>
            <a:off x="4774535" y="1108710"/>
            <a:ext cx="7417465" cy="57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7"/>
          <p:cNvSpPr>
            <a:spLocks noChangeArrowheads="1"/>
          </p:cNvSpPr>
          <p:nvPr/>
        </p:nvSpPr>
        <p:spPr bwMode="auto">
          <a:xfrm>
            <a:off x="971550" y="1628775"/>
            <a:ext cx="4679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8800" b="1" dirty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Saúde </a:t>
            </a:r>
          </a:p>
          <a:p>
            <a:r>
              <a:rPr lang="pt-BR" altLang="pt-BR" sz="8800" b="1" dirty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em Dia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208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15243"/>
            <a:ext cx="11578590" cy="4842757"/>
          </a:xfrm>
          <a:prstGeom prst="rect">
            <a:avLst/>
          </a:prstGeom>
        </p:spPr>
      </p:pic>
      <p:pic>
        <p:nvPicPr>
          <p:cNvPr id="5" name="Imagem 4" descr="vector-clicking-index-finger-graphic-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3298">
            <a:off x="7989913" y="4097424"/>
            <a:ext cx="3775037" cy="37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2172" y="313799"/>
            <a:ext cx="86800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Para o serviço </a:t>
            </a:r>
            <a:r>
              <a:rPr lang="pt-BR" sz="3200" b="1" dirty="0" smtClean="0">
                <a:solidFill>
                  <a:srgbClr val="8B003A"/>
                </a:solidFill>
                <a:latin typeface="Myriad pro"/>
              </a:rPr>
              <a:t>Saúde em Dia</a:t>
            </a: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, o beneficiário clica em “Agendar Consulta”. </a:t>
            </a:r>
          </a:p>
          <a:p>
            <a:endParaRPr lang="pt-BR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58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75849" y="259863"/>
            <a:ext cx="10446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Caso já tenha preenchido o cadastro*, o </a:t>
            </a:r>
            <a:r>
              <a:rPr lang="pt-BR" sz="3200" b="1" dirty="0" err="1" smtClean="0">
                <a:solidFill>
                  <a:prstClr val="black"/>
                </a:solidFill>
                <a:latin typeface="Myriad pro"/>
              </a:rPr>
              <a:t>beneciário</a:t>
            </a: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 clique em “Já tenho Cadastro. Fazer </a:t>
            </a:r>
            <a:r>
              <a:rPr lang="pt-BR" sz="3200" b="1" dirty="0" err="1" smtClean="0">
                <a:solidFill>
                  <a:prstClr val="black"/>
                </a:solidFill>
                <a:latin typeface="Myriad pro"/>
              </a:rPr>
              <a:t>login</a:t>
            </a:r>
            <a:r>
              <a:rPr lang="pt-BR" sz="3200" b="1" dirty="0" smtClean="0">
                <a:solidFill>
                  <a:prstClr val="black"/>
                </a:solidFill>
                <a:latin typeface="Myriad pro"/>
              </a:rPr>
              <a:t>”.</a:t>
            </a:r>
          </a:p>
          <a:p>
            <a:pPr algn="ctr"/>
            <a:endParaRPr lang="pt-BR" sz="1600" dirty="0" smtClean="0">
              <a:solidFill>
                <a:prstClr val="black"/>
              </a:solidFill>
              <a:latin typeface="Myriad pro"/>
            </a:endParaRPr>
          </a:p>
          <a:p>
            <a:pPr algn="ctr"/>
            <a:r>
              <a:rPr lang="pt-BR" sz="1600" dirty="0" smtClean="0">
                <a:solidFill>
                  <a:prstClr val="black"/>
                </a:solidFill>
                <a:latin typeface="Myriad pro"/>
              </a:rPr>
              <a:t>(*Caso não tenha, veja como fazer a partir da </a:t>
            </a:r>
            <a:r>
              <a:rPr lang="pt-BR" sz="1600" b="1" dirty="0" smtClean="0">
                <a:latin typeface="Myriad pro"/>
                <a:hlinkClick r:id="rId2" action="ppaction://hlinksldjump"/>
              </a:rPr>
              <a:t>Página 6</a:t>
            </a:r>
            <a:r>
              <a:rPr lang="pt-BR" sz="1600" dirty="0" smtClean="0">
                <a:solidFill>
                  <a:prstClr val="black"/>
                </a:solidFill>
                <a:latin typeface="Myriad pro"/>
              </a:rPr>
              <a:t> deste Manual)</a:t>
            </a:r>
            <a:endParaRPr lang="pt-BR" sz="16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42" y="1989549"/>
            <a:ext cx="11143342" cy="4868451"/>
          </a:xfrm>
          <a:prstGeom prst="rect">
            <a:avLst/>
          </a:prstGeom>
        </p:spPr>
      </p:pic>
      <p:pic>
        <p:nvPicPr>
          <p:cNvPr id="5" name="Imagem 4" descr="vector-clicking-index-finger-graphic-illust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8574">
            <a:off x="1848060" y="3896645"/>
            <a:ext cx="3775037" cy="37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914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9396829">
            <a:off x="8422218" y="2125671"/>
            <a:ext cx="2852686" cy="1555130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09609" y="104709"/>
            <a:ext cx="8232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Myriad pro"/>
              </a:rPr>
              <a:t>Para utilizar os serviços da plataforma </a:t>
            </a:r>
            <a:r>
              <a:rPr lang="pt-BR" sz="2400" b="1" dirty="0" err="1">
                <a:latin typeface="Myriad pro"/>
              </a:rPr>
              <a:t>TeleRealSaúde</a:t>
            </a:r>
            <a:r>
              <a:rPr lang="pt-BR" sz="2400" b="1" dirty="0">
                <a:latin typeface="Myriad pro"/>
              </a:rPr>
              <a:t>, </a:t>
            </a:r>
          </a:p>
          <a:p>
            <a:r>
              <a:rPr lang="pt-BR" sz="2400" b="1" dirty="0">
                <a:latin typeface="Myriad pro"/>
              </a:rPr>
              <a:t>acesse o portal da Real Grandeza em </a:t>
            </a:r>
            <a:r>
              <a:rPr lang="pt-BR" sz="2400" b="1" dirty="0">
                <a:solidFill>
                  <a:srgbClr val="8B003A"/>
                </a:solidFill>
                <a:latin typeface="Myriad pro"/>
              </a:rPr>
              <a:t>www.frg.com.br</a:t>
            </a:r>
            <a:r>
              <a:rPr lang="pt-BR" sz="2400" b="1" dirty="0">
                <a:latin typeface="Myriad pro"/>
              </a:rPr>
              <a:t> </a:t>
            </a:r>
          </a:p>
          <a:p>
            <a:r>
              <a:rPr lang="pt-BR" sz="2400" b="1" dirty="0">
                <a:latin typeface="Myriad pro"/>
              </a:rPr>
              <a:t>e clique no banner indicado na imagem </a:t>
            </a:r>
            <a:r>
              <a:rPr lang="pt-BR" sz="2400" b="1" dirty="0" smtClean="0">
                <a:latin typeface="Myriad pro"/>
              </a:rPr>
              <a:t>abaixo</a:t>
            </a:r>
            <a:endParaRPr lang="pt-BR" sz="2400" b="1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339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77216" y="414571"/>
            <a:ext cx="106527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prstClr val="black"/>
                </a:solidFill>
                <a:latin typeface="Myriad pro"/>
              </a:rPr>
              <a:t>O </a:t>
            </a:r>
            <a:r>
              <a:rPr lang="pt-BR" sz="2400" b="1" dirty="0">
                <a:solidFill>
                  <a:srgbClr val="8B003A"/>
                </a:solidFill>
                <a:latin typeface="Myriad pro"/>
              </a:rPr>
              <a:t>Saúde em Dia </a:t>
            </a:r>
            <a:r>
              <a:rPr lang="pt-BR" sz="2400" dirty="0">
                <a:solidFill>
                  <a:prstClr val="black"/>
                </a:solidFill>
                <a:latin typeface="Myriad pro"/>
              </a:rPr>
              <a:t>possibilita consultas eletivas, previamente agendadas e de forma remota, por meio de </a:t>
            </a:r>
            <a:r>
              <a:rPr lang="pt-BR" sz="2400" dirty="0" smtClean="0">
                <a:solidFill>
                  <a:prstClr val="black"/>
                </a:solidFill>
                <a:latin typeface="Myriad pro"/>
              </a:rPr>
              <a:t>tecnologias </a:t>
            </a:r>
            <a:r>
              <a:rPr lang="pt-BR" sz="2400" dirty="0">
                <a:solidFill>
                  <a:prstClr val="black"/>
                </a:solidFill>
                <a:latin typeface="Myriad pro"/>
              </a:rPr>
              <a:t>seguras de comunicação online. </a:t>
            </a:r>
          </a:p>
          <a:p>
            <a:pPr algn="ctr">
              <a:spcAft>
                <a:spcPts val="600"/>
              </a:spcAft>
            </a:pPr>
            <a:r>
              <a:rPr lang="pt-BR" sz="2400" dirty="0">
                <a:solidFill>
                  <a:prstClr val="black"/>
                </a:solidFill>
                <a:latin typeface="Myriad pro"/>
              </a:rPr>
              <a:t>O beneficiário é atendido por profissionais que já fazem parte da rede credenciada da Real Grandeza, em diversas especialidades, além de poder realizar tratamentos continuados como psicoterapia, fonoaudiologia etc. </a:t>
            </a:r>
            <a:endParaRPr lang="pt-BR" sz="2400" dirty="0" smtClean="0">
              <a:solidFill>
                <a:prstClr val="black"/>
              </a:solidFill>
              <a:latin typeface="Myriad pro"/>
            </a:endParaRPr>
          </a:p>
          <a:p>
            <a:pPr algn="ctr"/>
            <a:r>
              <a:rPr lang="pt-BR" sz="2400" b="1" dirty="0" smtClean="0">
                <a:solidFill>
                  <a:srgbClr val="8B003A"/>
                </a:solidFill>
                <a:latin typeface="Myriad pro"/>
              </a:rPr>
              <a:t>ATENÇÃO</a:t>
            </a:r>
            <a:r>
              <a:rPr lang="pt-BR" sz="2400" b="1" dirty="0">
                <a:solidFill>
                  <a:srgbClr val="8B003A"/>
                </a:solidFill>
                <a:latin typeface="Myriad pro"/>
              </a:rPr>
              <a:t>:</a:t>
            </a:r>
            <a:r>
              <a:rPr lang="pt-BR" sz="2400" dirty="0">
                <a:solidFill>
                  <a:prstClr val="black"/>
                </a:solidFill>
                <a:latin typeface="Myriad pro"/>
              </a:rPr>
              <a:t> Para esse serviço, é cobrado o percentual de coparticipação conforme estabelecido no regulamento do seu plano, como já praticado nas consultas presenciais</a:t>
            </a:r>
            <a:r>
              <a:rPr lang="pt-BR" sz="2400" dirty="0" smtClean="0">
                <a:solidFill>
                  <a:prstClr val="black"/>
                </a:solidFill>
                <a:latin typeface="Myriad pro"/>
              </a:rPr>
              <a:t>.</a:t>
            </a:r>
            <a:endParaRPr lang="pt-BR" sz="24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55" y="4021260"/>
            <a:ext cx="3714082" cy="283674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618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591710"/>
            <a:ext cx="5332906" cy="3368910"/>
          </a:xfrm>
          <a:prstGeom prst="rect">
            <a:avLst/>
          </a:prstGeom>
          <a:ln w="12700"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o explicativo retangular 9"/>
          <p:cNvSpPr/>
          <p:nvPr/>
        </p:nvSpPr>
        <p:spPr>
          <a:xfrm>
            <a:off x="6893561" y="2651532"/>
            <a:ext cx="4467860" cy="1249266"/>
          </a:xfrm>
          <a:prstGeom prst="wedgeRectCallout">
            <a:avLst>
              <a:gd name="adj1" fmla="val -157549"/>
              <a:gd name="adj2" fmla="val -83067"/>
            </a:avLst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prstClr val="white"/>
                </a:solidFill>
                <a:latin typeface="Myriad pro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latin typeface="Myriad pro"/>
              </a:rPr>
              <a:t> Para </a:t>
            </a:r>
            <a:r>
              <a:rPr lang="pt-BR" sz="2400" b="1" dirty="0">
                <a:solidFill>
                  <a:prstClr val="white"/>
                </a:solidFill>
                <a:latin typeface="Myriad pro"/>
              </a:rPr>
              <a:t>ter acesso, clique na</a:t>
            </a:r>
          </a:p>
          <a:p>
            <a:r>
              <a:rPr lang="pt-BR" sz="2400" b="1" dirty="0">
                <a:solidFill>
                  <a:prstClr val="white"/>
                </a:solidFill>
                <a:latin typeface="Myriad pro"/>
              </a:rPr>
              <a:t>  opção Agendar Consulta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130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40" y="528003"/>
            <a:ext cx="4176713" cy="5761037"/>
          </a:xfrm>
          <a:prstGeom prst="rect">
            <a:avLst/>
          </a:prstGeom>
          <a:ln w="12700"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057900" y="528003"/>
            <a:ext cx="5189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Myriad pro"/>
              </a:rPr>
              <a:t>Escolha a especialidade e selecione o profissional desejado; Em seguida, selecione uma opção entre os dias e horários disponíveis e informe o motivo do atendimento</a:t>
            </a:r>
            <a:r>
              <a:rPr lang="pt-BR" sz="2400" dirty="0" smtClean="0">
                <a:latin typeface="Myriad pro"/>
              </a:rPr>
              <a:t>.</a:t>
            </a:r>
            <a:endParaRPr lang="pt-BR" sz="2400" dirty="0">
              <a:latin typeface="Myriad pro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36308" y="4452303"/>
            <a:ext cx="518922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dirty="0" smtClean="0">
                <a:latin typeface="Myriad pro"/>
              </a:rPr>
              <a:t>Retorne </a:t>
            </a:r>
            <a:r>
              <a:rPr lang="pt-BR" sz="2400" dirty="0">
                <a:latin typeface="Myriad pro"/>
              </a:rPr>
              <a:t>à plataforma no dia e horário agendado, pois o profissional dará início ao atendimento</a:t>
            </a:r>
            <a:r>
              <a:rPr lang="pt-BR" sz="2400" dirty="0" smtClean="0">
                <a:latin typeface="Myriad pro"/>
              </a:rPr>
              <a:t>.</a:t>
            </a:r>
            <a:endParaRPr lang="pt-BR" sz="2400" dirty="0">
              <a:latin typeface="Myriad pro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400" dirty="0">
                <a:latin typeface="Myriad pro"/>
              </a:rPr>
              <a:t> Não se atrase!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73290" y="3260874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/>
              <a:t>Pronto! Agora é só aguardar.</a:t>
            </a:r>
          </a:p>
        </p:txBody>
      </p:sp>
      <p:pic>
        <p:nvPicPr>
          <p:cNvPr id="6" name="Imagem 6" descr="hand-159474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127553"/>
            <a:ext cx="693420" cy="59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6057900" y="4452303"/>
            <a:ext cx="84582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248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03" y="119718"/>
            <a:ext cx="4968557" cy="65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725805" y="1293495"/>
            <a:ext cx="53355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000" b="1" dirty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Esqueci minha senha. 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645853" y="4043045"/>
            <a:ext cx="4076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000" dirty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 agora?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21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43" y="836613"/>
            <a:ext cx="3613467" cy="5191280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6486047" y="5255192"/>
            <a:ext cx="5475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dirty="0">
                <a:latin typeface="Myriad pro"/>
              </a:rPr>
              <a:t>Caso não localize </a:t>
            </a:r>
            <a:r>
              <a:rPr lang="pt-BR" sz="2000" dirty="0" smtClean="0">
                <a:latin typeface="Myriad pro"/>
              </a:rPr>
              <a:t>a mensagem com o código na </a:t>
            </a:r>
            <a:r>
              <a:rPr lang="pt-BR" sz="2000" dirty="0">
                <a:latin typeface="Myriad pro"/>
              </a:rPr>
              <a:t>caixa de entrada do seu e-mail, lembre-se de checar também a caixa de spam.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86047" y="330627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000" dirty="0">
                <a:latin typeface="Myriad pro"/>
              </a:rPr>
              <a:t>A plataforma pedirá seu e-mail para envio do </a:t>
            </a:r>
            <a:r>
              <a:rPr lang="pt-BR" sz="2000" dirty="0" smtClean="0">
                <a:latin typeface="Myriad pro"/>
              </a:rPr>
              <a:t>código para </a:t>
            </a:r>
            <a:r>
              <a:rPr lang="pt-BR" sz="2000" dirty="0">
                <a:latin typeface="Myriad pro"/>
              </a:rPr>
              <a:t>a alteração da senha.</a:t>
            </a:r>
          </a:p>
        </p:txBody>
      </p:sp>
      <p:sp>
        <p:nvSpPr>
          <p:cNvPr id="6" name="Texto explicativo retangular 5"/>
          <p:cNvSpPr/>
          <p:nvPr/>
        </p:nvSpPr>
        <p:spPr>
          <a:xfrm>
            <a:off x="5875020" y="815976"/>
            <a:ext cx="5326380" cy="1249266"/>
          </a:xfrm>
          <a:prstGeom prst="wedgeRectCallout">
            <a:avLst>
              <a:gd name="adj1" fmla="val -90312"/>
              <a:gd name="adj2" fmla="val 268269"/>
            </a:avLst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prstClr val="white"/>
                </a:solidFill>
                <a:latin typeface="Myriad pro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latin typeface="Myriad pro"/>
              </a:rPr>
              <a:t> Se </a:t>
            </a:r>
            <a:r>
              <a:rPr lang="pt-BR" sz="2400" b="1" dirty="0">
                <a:solidFill>
                  <a:prstClr val="white"/>
                </a:solidFill>
                <a:latin typeface="Myriad pro"/>
              </a:rPr>
              <a:t>esqueceu </a:t>
            </a:r>
            <a:r>
              <a:rPr lang="pt-BR" sz="2400" b="1" dirty="0" smtClean="0">
                <a:solidFill>
                  <a:prstClr val="white"/>
                </a:solidFill>
                <a:latin typeface="Myriad pro"/>
              </a:rPr>
              <a:t>a </a:t>
            </a:r>
            <a:r>
              <a:rPr lang="pt-BR" sz="2400" b="1" dirty="0">
                <a:solidFill>
                  <a:prstClr val="white"/>
                </a:solidFill>
                <a:latin typeface="Myriad pro"/>
              </a:rPr>
              <a:t>senha, basta </a:t>
            </a:r>
          </a:p>
          <a:p>
            <a:r>
              <a:rPr lang="pt-BR" sz="2400" b="1" dirty="0">
                <a:solidFill>
                  <a:prstClr val="white"/>
                </a:solidFill>
                <a:latin typeface="Myriad pro"/>
              </a:rPr>
              <a:t>  </a:t>
            </a:r>
            <a:r>
              <a:rPr lang="pt-BR" sz="2400" b="1" dirty="0" smtClean="0">
                <a:solidFill>
                  <a:prstClr val="white"/>
                </a:solidFill>
                <a:latin typeface="Myriad pro"/>
              </a:rPr>
              <a:t>clicar </a:t>
            </a:r>
            <a:r>
              <a:rPr lang="pt-BR" sz="2400" b="1" dirty="0">
                <a:solidFill>
                  <a:prstClr val="white"/>
                </a:solidFill>
                <a:latin typeface="Myriad pro"/>
              </a:rPr>
              <a:t>em "Esqueceu sua senha</a:t>
            </a:r>
            <a:r>
              <a:rPr lang="pt-BR" sz="2400" b="1" dirty="0" smtClean="0">
                <a:solidFill>
                  <a:prstClr val="white"/>
                </a:solidFill>
                <a:latin typeface="Myriad pro"/>
              </a:rPr>
              <a:t>?”</a:t>
            </a:r>
            <a:endParaRPr lang="pt-BR" sz="24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7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70" y="4282025"/>
            <a:ext cx="12096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639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81997" y="342578"/>
            <a:ext cx="836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400" dirty="0">
                <a:solidFill>
                  <a:prstClr val="black"/>
                </a:solidFill>
                <a:latin typeface="Myriad pro"/>
              </a:rPr>
              <a:t>Depois de receber o </a:t>
            </a:r>
            <a:r>
              <a:rPr lang="pt-BR" sz="2400" dirty="0" err="1">
                <a:solidFill>
                  <a:prstClr val="black"/>
                </a:solidFill>
                <a:latin typeface="Myriad pro"/>
              </a:rPr>
              <a:t>token</a:t>
            </a:r>
            <a:r>
              <a:rPr lang="pt-BR" sz="2400" dirty="0">
                <a:solidFill>
                  <a:prstClr val="black"/>
                </a:solidFill>
                <a:latin typeface="Myriad pro"/>
              </a:rPr>
              <a:t>, basta clicar em </a:t>
            </a:r>
            <a:r>
              <a:rPr lang="pt-BR" sz="2400" dirty="0" err="1" smtClean="0">
                <a:solidFill>
                  <a:prstClr val="black"/>
                </a:solidFill>
                <a:latin typeface="Myriad pro"/>
              </a:rPr>
              <a:t>Resetar</a:t>
            </a:r>
            <a:r>
              <a:rPr lang="pt-BR" sz="2400" dirty="0" smtClean="0">
                <a:solidFill>
                  <a:prstClr val="black"/>
                </a:solidFill>
                <a:latin typeface="Myriad pro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Myriad pro"/>
              </a:rPr>
              <a:t>senha e informar os dados </a:t>
            </a:r>
            <a:r>
              <a:rPr lang="pt-BR" sz="2400" dirty="0" smtClean="0">
                <a:solidFill>
                  <a:prstClr val="black"/>
                </a:solidFill>
                <a:latin typeface="Myriad pro"/>
              </a:rPr>
              <a:t>solicitados</a:t>
            </a:r>
            <a:endParaRPr lang="pt-BR" sz="2400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95" y="1734503"/>
            <a:ext cx="3527425" cy="4592637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14782" b="13303"/>
          <a:stretch/>
        </p:blipFill>
        <p:spPr>
          <a:xfrm>
            <a:off x="1501458" y="2430780"/>
            <a:ext cx="4176712" cy="3033713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vector-clicking-index-finger-graphic-illust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7220">
            <a:off x="2754974" y="3579364"/>
            <a:ext cx="3775037" cy="37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846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1350" y="1647825"/>
            <a:ext cx="895858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Myriad pro"/>
              </a:rPr>
              <a:t>Para </a:t>
            </a:r>
            <a:r>
              <a:rPr lang="pt-BR" sz="2400" dirty="0" smtClean="0">
                <a:latin typeface="Myriad pro"/>
              </a:rPr>
              <a:t>garantir </a:t>
            </a:r>
            <a:r>
              <a:rPr lang="pt-BR" sz="2400" dirty="0">
                <a:latin typeface="Myriad pro"/>
              </a:rPr>
              <a:t>melhor experiência durante o uso da plataforma </a:t>
            </a:r>
            <a:r>
              <a:rPr lang="pt-BR" sz="2400" b="1" dirty="0" err="1">
                <a:solidFill>
                  <a:srgbClr val="8B003A"/>
                </a:solidFill>
                <a:latin typeface="Myriad pro"/>
              </a:rPr>
              <a:t>TeleRealSaúde</a:t>
            </a:r>
            <a:r>
              <a:rPr lang="pt-BR" sz="2400" dirty="0">
                <a:latin typeface="Myriad pro"/>
              </a:rPr>
              <a:t>, é fundamental que algumas recomendações sejam seguidas: </a:t>
            </a:r>
          </a:p>
          <a:p>
            <a:pPr>
              <a:defRPr/>
            </a:pPr>
            <a:endParaRPr lang="pt-BR" sz="2400" dirty="0"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Myriad pro"/>
              </a:rPr>
              <a:t>Certifique-se de que sua Rede de internet apresenta uma conexão estável;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Myriad pro"/>
              </a:rPr>
              <a:t>Habilite o compartilhamento da sua câmera e microfone.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Myriad pro"/>
              </a:rPr>
              <a:t> Escolha ambientes silenciosos e com boa iluminação;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Myriad pro"/>
              </a:rPr>
              <a:t>Não atenda ligações telefônicas durante a consulta;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Myriad pro"/>
              </a:rPr>
              <a:t>Estabeleça um diálogo claro e objetivo com seu médico.</a:t>
            </a:r>
          </a:p>
          <a:p>
            <a:pPr>
              <a:defRPr/>
            </a:pPr>
            <a:endParaRPr lang="pt-BR" dirty="0"/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100966"/>
            <a:ext cx="1588770" cy="26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972877" y="5949950"/>
            <a:ext cx="6835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latin typeface="Myriad pro"/>
              </a:rPr>
              <a:t>Mantenha-se seguro(a) e </a:t>
            </a:r>
            <a:r>
              <a:rPr lang="pt-BR" altLang="pt-BR" sz="2400" b="1" dirty="0" smtClean="0">
                <a:latin typeface="Myriad pro"/>
              </a:rPr>
              <a:t>cuide de </a:t>
            </a:r>
            <a:r>
              <a:rPr lang="pt-BR" altLang="pt-BR" sz="2400" b="1" dirty="0">
                <a:latin typeface="Myriad pro"/>
              </a:rPr>
              <a:t>sua saúde!</a:t>
            </a:r>
          </a:p>
        </p:txBody>
      </p:sp>
    </p:spTree>
    <p:extLst>
      <p:ext uri="{BB962C8B-B14F-4D97-AF65-F5344CB8AC3E}">
        <p14:creationId xmlns:p14="http://schemas.microsoft.com/office/powerpoint/2010/main" val="1632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9396829">
            <a:off x="8422218" y="2125671"/>
            <a:ext cx="2852686" cy="1555130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09609" y="104709"/>
            <a:ext cx="8232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Myriad pro"/>
              </a:rPr>
              <a:t>Para utilizar os serviços da plataforma </a:t>
            </a:r>
            <a:r>
              <a:rPr lang="pt-BR" sz="2400" b="1" dirty="0" err="1">
                <a:latin typeface="Myriad pro"/>
              </a:rPr>
              <a:t>TeleRealSaúde</a:t>
            </a:r>
            <a:r>
              <a:rPr lang="pt-BR" sz="2400" b="1" dirty="0">
                <a:latin typeface="Myriad pro"/>
              </a:rPr>
              <a:t>, </a:t>
            </a:r>
          </a:p>
          <a:p>
            <a:r>
              <a:rPr lang="pt-BR" sz="2400" b="1" dirty="0">
                <a:latin typeface="Myriad pro"/>
              </a:rPr>
              <a:t>acesse o portal da Real Grandeza em </a:t>
            </a:r>
            <a:r>
              <a:rPr lang="pt-BR" sz="2400" b="1" dirty="0">
                <a:solidFill>
                  <a:srgbClr val="8B003A"/>
                </a:solidFill>
                <a:latin typeface="Myriad pro"/>
              </a:rPr>
              <a:t>www.frg.com.br</a:t>
            </a:r>
            <a:r>
              <a:rPr lang="pt-BR" sz="2400" b="1" dirty="0">
                <a:latin typeface="Myriad pro"/>
              </a:rPr>
              <a:t> </a:t>
            </a:r>
          </a:p>
          <a:p>
            <a:r>
              <a:rPr lang="pt-BR" sz="2400" b="1" dirty="0">
                <a:latin typeface="Myriad pro"/>
              </a:rPr>
              <a:t>e clique no banner indicado na imagem </a:t>
            </a:r>
            <a:r>
              <a:rPr lang="pt-BR" sz="2400" b="1" dirty="0" smtClean="0">
                <a:latin typeface="Myriad pro"/>
              </a:rPr>
              <a:t>abaixo</a:t>
            </a:r>
            <a:endParaRPr lang="pt-BR" sz="2400" b="1" dirty="0">
              <a:latin typeface="Myriad pro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454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36"/>
            <a:ext cx="12192000" cy="69307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10759" y="316186"/>
            <a:ext cx="83704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Myriad pro"/>
              </a:rPr>
              <a:t>Quem pode </a:t>
            </a:r>
            <a:r>
              <a:rPr lang="pt-BR" sz="2800" b="1" dirty="0" smtClean="0">
                <a:latin typeface="Myriad pro"/>
              </a:rPr>
              <a:t>acessar</a:t>
            </a:r>
          </a:p>
          <a:p>
            <a:endParaRPr lang="pt-BR" sz="2000" b="1" dirty="0"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pt-BR" sz="2000" dirty="0" smtClean="0">
                <a:latin typeface="Myriad pro"/>
              </a:rPr>
              <a:t>Todos </a:t>
            </a:r>
            <a:r>
              <a:rPr lang="pt-BR" sz="2000" dirty="0">
                <a:latin typeface="Myriad pro"/>
              </a:rPr>
              <a:t>os beneficiários </a:t>
            </a:r>
            <a:r>
              <a:rPr lang="pt-BR" sz="2000" dirty="0" smtClean="0">
                <a:latin typeface="Myriad pro"/>
              </a:rPr>
              <a:t>– </a:t>
            </a:r>
            <a:r>
              <a:rPr lang="pt-BR" sz="2000" dirty="0">
                <a:latin typeface="Myriad pro"/>
              </a:rPr>
              <a:t>inclusive dependentes e agregados – </a:t>
            </a:r>
            <a:r>
              <a:rPr lang="pt-BR" sz="2000" dirty="0" smtClean="0">
                <a:latin typeface="Myriad pro"/>
              </a:rPr>
              <a:t> </a:t>
            </a:r>
            <a:r>
              <a:rPr lang="pt-BR" sz="2000" dirty="0">
                <a:latin typeface="Myriad pro"/>
              </a:rPr>
              <a:t>que tenham seus endereços de e-mail cadastrados na </a:t>
            </a:r>
            <a:r>
              <a:rPr lang="pt-BR" sz="2000" dirty="0" smtClean="0">
                <a:latin typeface="Myriad pro"/>
              </a:rPr>
              <a:t>entidade.</a:t>
            </a:r>
            <a:endParaRPr lang="pt-BR" sz="2000" dirty="0"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pt-BR" sz="2000" dirty="0" smtClean="0">
                <a:latin typeface="Myriad pro"/>
              </a:rPr>
              <a:t>Só não terão acesso os </a:t>
            </a:r>
            <a:r>
              <a:rPr lang="pt-BR" sz="2000" dirty="0">
                <a:latin typeface="Myriad pro"/>
              </a:rPr>
              <a:t>beneficiários inscritos no Atendimento Médico Domiciliar Ambulatorial (AMDA</a:t>
            </a:r>
            <a:r>
              <a:rPr lang="pt-BR" sz="2000" dirty="0" smtClean="0">
                <a:latin typeface="Myriad pro"/>
              </a:rPr>
              <a:t>), porque já contam com </a:t>
            </a:r>
            <a:r>
              <a:rPr lang="pt-BR" sz="2000" dirty="0">
                <a:latin typeface="Myriad pro"/>
              </a:rPr>
              <a:t>suporte domiciliar presencial </a:t>
            </a:r>
            <a:r>
              <a:rPr lang="pt-BR" sz="2000" dirty="0" smtClean="0">
                <a:latin typeface="Myriad pro"/>
              </a:rPr>
              <a:t>de seus </a:t>
            </a:r>
            <a:r>
              <a:rPr lang="pt-BR" sz="2000" dirty="0">
                <a:latin typeface="Myriad pro"/>
              </a:rPr>
              <a:t>médicos</a:t>
            </a:r>
            <a:r>
              <a:rPr lang="pt-BR" sz="2000" dirty="0" smtClean="0">
                <a:latin typeface="Myriad pro"/>
              </a:rPr>
              <a:t>.</a:t>
            </a:r>
            <a:endParaRPr lang="pt-BR" sz="2000" dirty="0"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latin typeface="Myriad pro"/>
              </a:rPr>
              <a:t>Menores de 18 anos </a:t>
            </a:r>
            <a:r>
              <a:rPr lang="pt-BR" sz="2000" dirty="0" smtClean="0">
                <a:latin typeface="Myriad pro"/>
              </a:rPr>
              <a:t>devem usar o </a:t>
            </a:r>
            <a:r>
              <a:rPr lang="pt-BR" sz="2000" dirty="0" err="1">
                <a:latin typeface="Myriad pro"/>
              </a:rPr>
              <a:t>login</a:t>
            </a:r>
            <a:r>
              <a:rPr lang="pt-BR" sz="2000" dirty="0">
                <a:latin typeface="Myriad pro"/>
              </a:rPr>
              <a:t> do titular do plano ou </a:t>
            </a:r>
            <a:r>
              <a:rPr lang="pt-BR" sz="2000" dirty="0" smtClean="0">
                <a:latin typeface="Myriad pro"/>
              </a:rPr>
              <a:t>responsável </a:t>
            </a:r>
            <a:r>
              <a:rPr lang="pt-BR" sz="2000" dirty="0">
                <a:latin typeface="Myriad pro"/>
              </a:rPr>
              <a:t>legal, e deverão permanecer acompanhados durante todo o atendimento</a:t>
            </a:r>
            <a:r>
              <a:rPr lang="pt-BR" sz="2000" dirty="0" smtClean="0">
                <a:latin typeface="Myriad pro"/>
              </a:rPr>
              <a:t>.</a:t>
            </a:r>
            <a:endParaRPr lang="pt-BR" sz="2000" dirty="0">
              <a:latin typeface="Myriad pro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38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900113" y="2074349"/>
            <a:ext cx="6440918" cy="210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600" b="1" dirty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Primeiro </a:t>
            </a:r>
            <a:r>
              <a:rPr lang="pt-BR" altLang="pt-BR" sz="6600" b="1" dirty="0" smtClean="0">
                <a:solidFill>
                  <a:srgbClr val="99003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Acesso</a:t>
            </a:r>
            <a:endParaRPr lang="pt-BR" altLang="pt-BR" sz="6600" b="1" dirty="0">
              <a:solidFill>
                <a:srgbClr val="99003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3055"/>
            <a:ext cx="3904932" cy="67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169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543050"/>
            <a:ext cx="11303222" cy="53149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88147" y="322034"/>
            <a:ext cx="70517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3200" b="1" dirty="0" smtClean="0">
                <a:latin typeface="Myriad pro"/>
              </a:rPr>
              <a:t>No primeiro acesso, o beneficiário vai preencher o cadastro. </a:t>
            </a:r>
          </a:p>
          <a:p>
            <a:endParaRPr lang="pt-BR" dirty="0">
              <a:latin typeface="Myriad pro"/>
            </a:endParaRPr>
          </a:p>
        </p:txBody>
      </p:sp>
      <p:pic>
        <p:nvPicPr>
          <p:cNvPr id="6" name="Imagem 4" descr="vector-clicking-index-finger-graphic-illus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0234">
            <a:off x="7652415" y="3148735"/>
            <a:ext cx="3775037" cy="37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355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25112" y="405866"/>
            <a:ext cx="111113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800" b="1" dirty="0">
                <a:solidFill>
                  <a:prstClr val="black"/>
                </a:solidFill>
                <a:latin typeface="Myriad pro"/>
              </a:rPr>
              <a:t>Na primeira vez que acessar, será solicitado o IDFRG </a:t>
            </a:r>
            <a:r>
              <a:rPr lang="pt-BR" sz="2800" b="1" dirty="0" smtClean="0">
                <a:solidFill>
                  <a:prstClr val="black"/>
                </a:solidFill>
                <a:latin typeface="Myriad pro"/>
              </a:rPr>
              <a:t>(que aparece no verso do cartão de saúde) </a:t>
            </a:r>
            <a:r>
              <a:rPr lang="pt-BR" sz="2800" b="1" dirty="0">
                <a:solidFill>
                  <a:prstClr val="black"/>
                </a:solidFill>
                <a:latin typeface="Myriad pro"/>
              </a:rPr>
              <a:t>e o número do CPF como senha para o primeiro acesso. </a:t>
            </a:r>
            <a:endParaRPr lang="pt-BR" sz="2800" b="1" dirty="0" smtClean="0">
              <a:solidFill>
                <a:prstClr val="black"/>
              </a:solidFill>
              <a:latin typeface="Myriad pro"/>
            </a:endParaRPr>
          </a:p>
          <a:p>
            <a:pPr algn="ctr">
              <a:spcBef>
                <a:spcPts val="1200"/>
              </a:spcBef>
            </a:pPr>
            <a:r>
              <a:rPr lang="pt-BR" sz="2800" b="1" dirty="0" smtClean="0">
                <a:solidFill>
                  <a:prstClr val="black"/>
                </a:solidFill>
                <a:latin typeface="Myriad pro"/>
              </a:rPr>
              <a:t>Depois </a:t>
            </a:r>
            <a:r>
              <a:rPr lang="pt-BR" sz="2800" b="1" dirty="0">
                <a:solidFill>
                  <a:prstClr val="black"/>
                </a:solidFill>
                <a:latin typeface="Myriad pro"/>
              </a:rPr>
              <a:t>do primeiro </a:t>
            </a:r>
            <a:r>
              <a:rPr lang="pt-BR" sz="2800" b="1" dirty="0" err="1">
                <a:solidFill>
                  <a:prstClr val="black"/>
                </a:solidFill>
                <a:latin typeface="Myriad pro"/>
              </a:rPr>
              <a:t>login</a:t>
            </a:r>
            <a:r>
              <a:rPr lang="pt-BR" sz="2800" b="1" dirty="0">
                <a:solidFill>
                  <a:prstClr val="black"/>
                </a:solidFill>
                <a:latin typeface="Myriad pro"/>
              </a:rPr>
              <a:t>, </a:t>
            </a:r>
            <a:r>
              <a:rPr lang="pt-BR" sz="2800" b="1" dirty="0" smtClean="0">
                <a:solidFill>
                  <a:prstClr val="black"/>
                </a:solidFill>
                <a:latin typeface="Myriad pro"/>
              </a:rPr>
              <a:t>será </a:t>
            </a:r>
            <a:r>
              <a:rPr lang="pt-BR" sz="2800" b="1" dirty="0">
                <a:solidFill>
                  <a:prstClr val="black"/>
                </a:solidFill>
                <a:latin typeface="Myriad pro"/>
              </a:rPr>
              <a:t>solicitada a alteração de senha, a ser cadastrada de acordo com a preferência do beneficiário</a:t>
            </a:r>
            <a:r>
              <a:rPr lang="pt-BR" sz="2400" b="1" dirty="0">
                <a:solidFill>
                  <a:prstClr val="black"/>
                </a:solidFill>
                <a:latin typeface="Myriad pro"/>
              </a:rPr>
              <a:t>.</a:t>
            </a:r>
          </a:p>
          <a:p>
            <a:pPr algn="ctr">
              <a:spcBef>
                <a:spcPts val="1200"/>
              </a:spcBef>
            </a:pPr>
            <a:endParaRPr lang="pt-BR" dirty="0">
              <a:solidFill>
                <a:prstClr val="black"/>
              </a:solidFill>
              <a:latin typeface="Myriad pro"/>
            </a:endParaRPr>
          </a:p>
          <a:p>
            <a:endParaRPr lang="pt-BR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8953" t="37934" r="9596" b="35399"/>
          <a:stretch/>
        </p:blipFill>
        <p:spPr>
          <a:xfrm>
            <a:off x="3868579" y="3205480"/>
            <a:ext cx="4824412" cy="3095625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eta para a direita 8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765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083" y="656488"/>
            <a:ext cx="4382637" cy="6035257"/>
          </a:xfrm>
          <a:prstGeom prst="rect">
            <a:avLst/>
          </a:prstGeom>
          <a:ln>
            <a:solidFill>
              <a:srgbClr val="99003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6846572" y="1810864"/>
            <a:ext cx="5086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400" dirty="0" smtClean="0">
                <a:latin typeface="Myriad pro"/>
              </a:rPr>
              <a:t>Preencha </a:t>
            </a:r>
            <a:r>
              <a:rPr lang="pt-BR" sz="2400" dirty="0">
                <a:latin typeface="Myriad pro"/>
              </a:rPr>
              <a:t>os dados solicitados </a:t>
            </a:r>
            <a:r>
              <a:rPr lang="pt-BR" sz="2400" dirty="0" smtClean="0">
                <a:latin typeface="Myriad pro"/>
              </a:rPr>
              <a:t>e</a:t>
            </a:r>
          </a:p>
          <a:p>
            <a:r>
              <a:rPr lang="pt-BR" sz="2400" dirty="0" smtClean="0">
                <a:latin typeface="Myriad pro"/>
              </a:rPr>
              <a:t>cadastre </a:t>
            </a:r>
            <a:r>
              <a:rPr lang="pt-BR" sz="2400" dirty="0">
                <a:latin typeface="Myriad pro"/>
              </a:rPr>
              <a:t>uma senha de sua </a:t>
            </a:r>
            <a:r>
              <a:rPr lang="pt-BR" sz="2400" dirty="0" smtClean="0">
                <a:latin typeface="Myriad pro"/>
              </a:rPr>
              <a:t>preferência (se quiser, pode ser diferente da que você usa acesso</a:t>
            </a:r>
          </a:p>
          <a:p>
            <a:r>
              <a:rPr lang="pt-BR" sz="2400" dirty="0" smtClean="0">
                <a:latin typeface="Myriad pro"/>
              </a:rPr>
              <a:t>à </a:t>
            </a:r>
            <a:r>
              <a:rPr lang="pt-BR" sz="2400" dirty="0">
                <a:latin typeface="Myriad pro"/>
              </a:rPr>
              <a:t>área restrita do </a:t>
            </a:r>
            <a:r>
              <a:rPr lang="pt-BR" sz="2400" dirty="0" smtClean="0">
                <a:latin typeface="Myriad pro"/>
              </a:rPr>
              <a:t>site da Real Grandeza.</a:t>
            </a:r>
            <a:endParaRPr lang="pt-BR" sz="2400" dirty="0">
              <a:latin typeface="Myriad pro"/>
            </a:endParaRPr>
          </a:p>
        </p:txBody>
      </p:sp>
      <p:sp>
        <p:nvSpPr>
          <p:cNvPr id="7" name="Seta para a direita 6"/>
          <p:cNvSpPr/>
          <p:nvPr/>
        </p:nvSpPr>
        <p:spPr>
          <a:xfrm rot="10075033">
            <a:off x="5727445" y="3062060"/>
            <a:ext cx="978408" cy="484632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21" descr="check-mark-297738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61" y="5839585"/>
            <a:ext cx="2174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 explicativo retangular 10"/>
          <p:cNvSpPr/>
          <p:nvPr/>
        </p:nvSpPr>
        <p:spPr>
          <a:xfrm>
            <a:off x="6926580" y="4994910"/>
            <a:ext cx="4060193" cy="667827"/>
          </a:xfrm>
          <a:prstGeom prst="wedgeRectCallout">
            <a:avLst>
              <a:gd name="adj1" fmla="val -135756"/>
              <a:gd name="adj2" fmla="val 77780"/>
            </a:avLst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pt-BR" sz="1400" b="1" dirty="0">
                <a:latin typeface="Myriad pro"/>
              </a:rPr>
              <a:t>Lembre-se que, para prosseguir, você </a:t>
            </a:r>
            <a:r>
              <a:rPr lang="pt-BR" sz="1400" b="1" dirty="0" smtClean="0">
                <a:latin typeface="Myriad pro"/>
              </a:rPr>
              <a:t>precisa </a:t>
            </a:r>
            <a:r>
              <a:rPr lang="pt-BR" sz="1400" b="1" dirty="0">
                <a:latin typeface="Myriad pro"/>
              </a:rPr>
              <a:t>ler e concordar com os Termos de Uso</a:t>
            </a:r>
            <a:r>
              <a:rPr lang="pt-BR" b="1" dirty="0">
                <a:latin typeface="Myriad pro"/>
              </a:rPr>
              <a:t>.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955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7380" y="1095471"/>
            <a:ext cx="809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Após fazer o cadastro, 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você terá acesso aos serviços </a:t>
            </a:r>
            <a:r>
              <a:rPr lang="pt-BR" sz="2800" dirty="0" smtClean="0">
                <a:solidFill>
                  <a:prstClr val="black"/>
                </a:solidFill>
                <a:latin typeface="Myriad pro"/>
              </a:rPr>
              <a:t>da plataforma </a:t>
            </a:r>
            <a:r>
              <a:rPr lang="pt-BR" sz="2800" b="1" dirty="0" err="1" smtClean="0">
                <a:solidFill>
                  <a:srgbClr val="8B003A"/>
                </a:solidFill>
                <a:latin typeface="Myriad pro"/>
              </a:rPr>
              <a:t>TeleRealSaúde</a:t>
            </a:r>
            <a:endParaRPr lang="pt-BR" sz="2800" b="1" dirty="0">
              <a:solidFill>
                <a:srgbClr val="8B003A"/>
              </a:solidFill>
              <a:latin typeface="Myriad pro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71625" y="4712251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prstClr val="black"/>
                </a:solidFill>
                <a:latin typeface="Myriad pro"/>
              </a:rPr>
              <a:t>O uso da plataforma </a:t>
            </a:r>
            <a:r>
              <a:rPr lang="pt-BR" sz="2800" b="1" dirty="0" err="1">
                <a:solidFill>
                  <a:srgbClr val="8B003A"/>
                </a:solidFill>
                <a:latin typeface="Myriad pro"/>
              </a:rPr>
              <a:t>TeleRealSaúde</a:t>
            </a:r>
            <a:r>
              <a:rPr lang="pt-BR" sz="2800" dirty="0">
                <a:solidFill>
                  <a:prstClr val="black"/>
                </a:solidFill>
                <a:latin typeface="Myriad pro"/>
              </a:rPr>
              <a:t> é recomendado para casos baixa e média complexidade.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478"/>
            <a:ext cx="12192000" cy="1976873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9642764" y="6308669"/>
            <a:ext cx="2276994" cy="554179"/>
          </a:xfrm>
          <a:prstGeom prst="rightArrow">
            <a:avLst/>
          </a:prstGeom>
          <a:solidFill>
            <a:srgbClr val="8B0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Clique para Seguir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1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1035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Century Gothic</vt:lpstr>
      <vt:lpstr>Courier New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</dc:creator>
  <cp:lastModifiedBy>luciano</cp:lastModifiedBy>
  <cp:revision>81</cp:revision>
  <dcterms:created xsi:type="dcterms:W3CDTF">2020-04-26T23:06:30Z</dcterms:created>
  <dcterms:modified xsi:type="dcterms:W3CDTF">2020-05-14T23:56:47Z</dcterms:modified>
</cp:coreProperties>
</file>