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38" r:id="rId4"/>
    <p:sldId id="305" r:id="rId5"/>
    <p:sldId id="365" r:id="rId6"/>
    <p:sldId id="366" r:id="rId7"/>
    <p:sldId id="309" r:id="rId8"/>
    <p:sldId id="370" r:id="rId9"/>
    <p:sldId id="362" r:id="rId10"/>
    <p:sldId id="367" r:id="rId11"/>
    <p:sldId id="361" r:id="rId12"/>
    <p:sldId id="371" r:id="rId13"/>
    <p:sldId id="372" r:id="rId14"/>
    <p:sldId id="354" r:id="rId15"/>
    <p:sldId id="356" r:id="rId16"/>
    <p:sldId id="363" r:id="rId17"/>
    <p:sldId id="373" r:id="rId18"/>
    <p:sldId id="314" r:id="rId19"/>
    <p:sldId id="342" r:id="rId20"/>
    <p:sldId id="364" r:id="rId21"/>
    <p:sldId id="318" r:id="rId22"/>
    <p:sldId id="341" r:id="rId23"/>
    <p:sldId id="320" r:id="rId24"/>
    <p:sldId id="329" r:id="rId25"/>
    <p:sldId id="349" r:id="rId26"/>
    <p:sldId id="331" r:id="rId27"/>
    <p:sldId id="328" r:id="rId28"/>
    <p:sldId id="348" r:id="rId29"/>
    <p:sldId id="340" r:id="rId30"/>
    <p:sldId id="332" r:id="rId31"/>
    <p:sldId id="333" r:id="rId32"/>
    <p:sldId id="334" r:id="rId33"/>
    <p:sldId id="335" r:id="rId34"/>
    <p:sldId id="336" r:id="rId35"/>
    <p:sldId id="337" r:id="rId36"/>
    <p:sldId id="352" r:id="rId37"/>
    <p:sldId id="339" r:id="rId38"/>
    <p:sldId id="344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48235"/>
    <a:srgbClr val="92D050"/>
    <a:srgbClr val="AFABAB"/>
    <a:srgbClr val="89898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Plano%20CD\PLANO%20BD%20-%20GR&#193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Plano%20CD\PLANO%20BD%20-%20GR&#193;FIC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solidFill>
                  <a:schemeClr val="bg2">
                    <a:lumMod val="25000"/>
                  </a:schemeClr>
                </a:solidFill>
                <a:effectLst/>
              </a:rPr>
              <a:t>EVOLUÇÃO DA COTA</a:t>
            </a:r>
            <a:endParaRPr lang="pt-BR" dirty="0">
              <a:solidFill>
                <a:schemeClr val="bg2">
                  <a:lumMod val="25000"/>
                </a:scheme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Planilha1!$A$36:$A$122</c:f>
              <c:numCache>
                <c:formatCode>mmm\-yy</c:formatCode>
                <c:ptCount val="87"/>
                <c:pt idx="0">
                  <c:v>37530</c:v>
                </c:pt>
                <c:pt idx="1">
                  <c:v>37561</c:v>
                </c:pt>
                <c:pt idx="2">
                  <c:v>37591</c:v>
                </c:pt>
                <c:pt idx="3">
                  <c:v>37622</c:v>
                </c:pt>
                <c:pt idx="4">
                  <c:v>37653</c:v>
                </c:pt>
                <c:pt idx="5">
                  <c:v>37681</c:v>
                </c:pt>
                <c:pt idx="6">
                  <c:v>37712</c:v>
                </c:pt>
                <c:pt idx="7">
                  <c:v>37742</c:v>
                </c:pt>
                <c:pt idx="8">
                  <c:v>37773</c:v>
                </c:pt>
                <c:pt idx="9">
                  <c:v>37803</c:v>
                </c:pt>
                <c:pt idx="10">
                  <c:v>37834</c:v>
                </c:pt>
                <c:pt idx="11">
                  <c:v>37865</c:v>
                </c:pt>
                <c:pt idx="12">
                  <c:v>37895</c:v>
                </c:pt>
                <c:pt idx="13">
                  <c:v>37926</c:v>
                </c:pt>
                <c:pt idx="14">
                  <c:v>37956</c:v>
                </c:pt>
                <c:pt idx="15">
                  <c:v>37987</c:v>
                </c:pt>
                <c:pt idx="16">
                  <c:v>38018</c:v>
                </c:pt>
                <c:pt idx="17">
                  <c:v>38047</c:v>
                </c:pt>
                <c:pt idx="18">
                  <c:v>38078</c:v>
                </c:pt>
                <c:pt idx="19">
                  <c:v>38108</c:v>
                </c:pt>
                <c:pt idx="20">
                  <c:v>38139</c:v>
                </c:pt>
                <c:pt idx="21">
                  <c:v>38169</c:v>
                </c:pt>
                <c:pt idx="22">
                  <c:v>38200</c:v>
                </c:pt>
                <c:pt idx="23">
                  <c:v>38231</c:v>
                </c:pt>
                <c:pt idx="24">
                  <c:v>38261</c:v>
                </c:pt>
                <c:pt idx="25">
                  <c:v>38292</c:v>
                </c:pt>
                <c:pt idx="26">
                  <c:v>38322</c:v>
                </c:pt>
                <c:pt idx="27">
                  <c:v>38353</c:v>
                </c:pt>
                <c:pt idx="28">
                  <c:v>38384</c:v>
                </c:pt>
                <c:pt idx="29">
                  <c:v>38412</c:v>
                </c:pt>
                <c:pt idx="30">
                  <c:v>38443</c:v>
                </c:pt>
                <c:pt idx="31">
                  <c:v>38473</c:v>
                </c:pt>
                <c:pt idx="32">
                  <c:v>38504</c:v>
                </c:pt>
                <c:pt idx="33">
                  <c:v>38534</c:v>
                </c:pt>
                <c:pt idx="34">
                  <c:v>38565</c:v>
                </c:pt>
                <c:pt idx="35">
                  <c:v>38596</c:v>
                </c:pt>
                <c:pt idx="36">
                  <c:v>38626</c:v>
                </c:pt>
                <c:pt idx="37">
                  <c:v>38657</c:v>
                </c:pt>
                <c:pt idx="38">
                  <c:v>38687</c:v>
                </c:pt>
                <c:pt idx="39">
                  <c:v>38718</c:v>
                </c:pt>
                <c:pt idx="40">
                  <c:v>38749</c:v>
                </c:pt>
                <c:pt idx="41">
                  <c:v>38777</c:v>
                </c:pt>
                <c:pt idx="42">
                  <c:v>38808</c:v>
                </c:pt>
                <c:pt idx="43">
                  <c:v>38838</c:v>
                </c:pt>
                <c:pt idx="44">
                  <c:v>38869</c:v>
                </c:pt>
                <c:pt idx="45">
                  <c:v>38899</c:v>
                </c:pt>
                <c:pt idx="46">
                  <c:v>38930</c:v>
                </c:pt>
                <c:pt idx="47">
                  <c:v>38961</c:v>
                </c:pt>
                <c:pt idx="48">
                  <c:v>38991</c:v>
                </c:pt>
                <c:pt idx="49">
                  <c:v>39022</c:v>
                </c:pt>
                <c:pt idx="50">
                  <c:v>39052</c:v>
                </c:pt>
                <c:pt idx="51">
                  <c:v>39083</c:v>
                </c:pt>
                <c:pt idx="52">
                  <c:v>39114</c:v>
                </c:pt>
                <c:pt idx="53">
                  <c:v>39142</c:v>
                </c:pt>
                <c:pt idx="54">
                  <c:v>39173</c:v>
                </c:pt>
                <c:pt idx="55">
                  <c:v>39203</c:v>
                </c:pt>
                <c:pt idx="56">
                  <c:v>39234</c:v>
                </c:pt>
                <c:pt idx="57">
                  <c:v>39264</c:v>
                </c:pt>
                <c:pt idx="58">
                  <c:v>43466</c:v>
                </c:pt>
                <c:pt idx="59">
                  <c:v>43497</c:v>
                </c:pt>
                <c:pt idx="60">
                  <c:v>43525</c:v>
                </c:pt>
                <c:pt idx="61">
                  <c:v>43556</c:v>
                </c:pt>
                <c:pt idx="62">
                  <c:v>43586</c:v>
                </c:pt>
                <c:pt idx="63">
                  <c:v>43617</c:v>
                </c:pt>
                <c:pt idx="64">
                  <c:v>43647</c:v>
                </c:pt>
                <c:pt idx="65">
                  <c:v>43678</c:v>
                </c:pt>
                <c:pt idx="66">
                  <c:v>43709</c:v>
                </c:pt>
                <c:pt idx="67">
                  <c:v>43739</c:v>
                </c:pt>
                <c:pt idx="68">
                  <c:v>43770</c:v>
                </c:pt>
                <c:pt idx="69">
                  <c:v>43800</c:v>
                </c:pt>
                <c:pt idx="70">
                  <c:v>43831</c:v>
                </c:pt>
                <c:pt idx="71">
                  <c:v>43862</c:v>
                </c:pt>
                <c:pt idx="72">
                  <c:v>43891</c:v>
                </c:pt>
                <c:pt idx="73">
                  <c:v>43922</c:v>
                </c:pt>
                <c:pt idx="74">
                  <c:v>43952</c:v>
                </c:pt>
                <c:pt idx="75">
                  <c:v>43983</c:v>
                </c:pt>
                <c:pt idx="76">
                  <c:v>44013</c:v>
                </c:pt>
                <c:pt idx="77">
                  <c:v>44044</c:v>
                </c:pt>
                <c:pt idx="78">
                  <c:v>44075</c:v>
                </c:pt>
                <c:pt idx="79">
                  <c:v>44105</c:v>
                </c:pt>
                <c:pt idx="80">
                  <c:v>44136</c:v>
                </c:pt>
                <c:pt idx="81">
                  <c:v>44166</c:v>
                </c:pt>
                <c:pt idx="82">
                  <c:v>44197</c:v>
                </c:pt>
                <c:pt idx="83">
                  <c:v>44228</c:v>
                </c:pt>
                <c:pt idx="84">
                  <c:v>44256</c:v>
                </c:pt>
                <c:pt idx="85">
                  <c:v>44287</c:v>
                </c:pt>
                <c:pt idx="86">
                  <c:v>44317</c:v>
                </c:pt>
              </c:numCache>
            </c:numRef>
          </c:cat>
          <c:val>
            <c:numRef>
              <c:f>Planilha1!$B$36:$B$122</c:f>
              <c:numCache>
                <c:formatCode>General</c:formatCode>
                <c:ptCount val="87"/>
                <c:pt idx="0">
                  <c:v>1</c:v>
                </c:pt>
                <c:pt idx="1">
                  <c:v>1.01510053</c:v>
                </c:pt>
                <c:pt idx="2">
                  <c:v>1.0331577999999999</c:v>
                </c:pt>
                <c:pt idx="3">
                  <c:v>1.0556902399999999</c:v>
                </c:pt>
                <c:pt idx="4">
                  <c:v>1.0688550299999999</c:v>
                </c:pt>
                <c:pt idx="5">
                  <c:v>1.0886042199999999</c:v>
                </c:pt>
                <c:pt idx="6">
                  <c:v>1.1089108000000001</c:v>
                </c:pt>
                <c:pt idx="7">
                  <c:v>1.1304284099999999</c:v>
                </c:pt>
                <c:pt idx="8">
                  <c:v>1.1539983300000001</c:v>
                </c:pt>
                <c:pt idx="9">
                  <c:v>1.1576578</c:v>
                </c:pt>
                <c:pt idx="10">
                  <c:v>1.17300575</c:v>
                </c:pt>
                <c:pt idx="11">
                  <c:v>1.1877335099999999</c:v>
                </c:pt>
                <c:pt idx="12">
                  <c:v>1.2042517800000001</c:v>
                </c:pt>
                <c:pt idx="13">
                  <c:v>1.2201887</c:v>
                </c:pt>
                <c:pt idx="14">
                  <c:v>1.2335182600000001</c:v>
                </c:pt>
                <c:pt idx="15">
                  <c:v>1.2478049499999999</c:v>
                </c:pt>
                <c:pt idx="16">
                  <c:v>1.25883759</c:v>
                </c:pt>
                <c:pt idx="17">
                  <c:v>1.2763835699999999</c:v>
                </c:pt>
                <c:pt idx="18">
                  <c:v>1.28610523</c:v>
                </c:pt>
                <c:pt idx="19">
                  <c:v>1.29427417</c:v>
                </c:pt>
                <c:pt idx="20">
                  <c:v>1.30822902</c:v>
                </c:pt>
                <c:pt idx="21">
                  <c:v>1.3246754700000001</c:v>
                </c:pt>
                <c:pt idx="22">
                  <c:v>1.3452158700000001</c:v>
                </c:pt>
                <c:pt idx="23">
                  <c:v>1.3599968099999999</c:v>
                </c:pt>
                <c:pt idx="24">
                  <c:v>1.3694221</c:v>
                </c:pt>
                <c:pt idx="25">
                  <c:v>1.38094484</c:v>
                </c:pt>
                <c:pt idx="26">
                  <c:v>1.3968894000000001</c:v>
                </c:pt>
                <c:pt idx="27">
                  <c:v>1.4074759999999999</c:v>
                </c:pt>
                <c:pt idx="28">
                  <c:v>1.4156279000000001</c:v>
                </c:pt>
                <c:pt idx="29">
                  <c:v>1.4551004000000001</c:v>
                </c:pt>
                <c:pt idx="30">
                  <c:v>1.4771342000000001</c:v>
                </c:pt>
                <c:pt idx="31">
                  <c:v>1.4930441000000001</c:v>
                </c:pt>
                <c:pt idx="32">
                  <c:v>1.5051064999999999</c:v>
                </c:pt>
                <c:pt idx="33">
                  <c:v>1.5158227</c:v>
                </c:pt>
                <c:pt idx="34">
                  <c:v>1.5259932</c:v>
                </c:pt>
                <c:pt idx="35">
                  <c:v>1.5342012</c:v>
                </c:pt>
                <c:pt idx="36">
                  <c:v>1.5518894999999999</c:v>
                </c:pt>
                <c:pt idx="37">
                  <c:v>1.5672382</c:v>
                </c:pt>
                <c:pt idx="38">
                  <c:v>1.5879795999999999</c:v>
                </c:pt>
                <c:pt idx="39">
                  <c:v>1.6160588</c:v>
                </c:pt>
                <c:pt idx="40">
                  <c:v>1.6667430000000001</c:v>
                </c:pt>
                <c:pt idx="41">
                  <c:v>1.6830001999999999</c:v>
                </c:pt>
                <c:pt idx="42">
                  <c:v>1.6913659000000001</c:v>
                </c:pt>
                <c:pt idx="43">
                  <c:v>1.6808152000000001</c:v>
                </c:pt>
                <c:pt idx="44">
                  <c:v>1.6883348300000001</c:v>
                </c:pt>
                <c:pt idx="45">
                  <c:v>1.7050217299999999</c:v>
                </c:pt>
                <c:pt idx="46">
                  <c:v>1.7193430999999999</c:v>
                </c:pt>
                <c:pt idx="47">
                  <c:v>1.7353932000000001</c:v>
                </c:pt>
                <c:pt idx="48">
                  <c:v>1.78328146</c:v>
                </c:pt>
                <c:pt idx="49">
                  <c:v>1.8345878900000001</c:v>
                </c:pt>
                <c:pt idx="50">
                  <c:v>1.8765912300000001</c:v>
                </c:pt>
                <c:pt idx="51">
                  <c:v>1.904525</c:v>
                </c:pt>
                <c:pt idx="52">
                  <c:v>1.91911136</c:v>
                </c:pt>
                <c:pt idx="53">
                  <c:v>1.9667734800000001</c:v>
                </c:pt>
                <c:pt idx="54">
                  <c:v>2.05806969</c:v>
                </c:pt>
                <c:pt idx="55">
                  <c:v>2.1350776699999998</c:v>
                </c:pt>
                <c:pt idx="56">
                  <c:v>2.1578598699999998</c:v>
                </c:pt>
                <c:pt idx="57">
                  <c:v>2.1740067299999999</c:v>
                </c:pt>
                <c:pt idx="58">
                  <c:v>8.2647768500000005</c:v>
                </c:pt>
                <c:pt idx="59">
                  <c:v>8.2828412199999999</c:v>
                </c:pt>
                <c:pt idx="60">
                  <c:v>8.3009837599999994</c:v>
                </c:pt>
                <c:pt idx="61">
                  <c:v>8.3909678499999991</c:v>
                </c:pt>
                <c:pt idx="62">
                  <c:v>8.6119896499999999</c:v>
                </c:pt>
                <c:pt idx="63">
                  <c:v>8.9493094899999992</c:v>
                </c:pt>
                <c:pt idx="64">
                  <c:v>9.0477659799999994</c:v>
                </c:pt>
                <c:pt idx="65">
                  <c:v>9.05327956</c:v>
                </c:pt>
                <c:pt idx="66">
                  <c:v>9.2181640700000003</c:v>
                </c:pt>
                <c:pt idx="67">
                  <c:v>9.4854417600000005</c:v>
                </c:pt>
                <c:pt idx="68">
                  <c:v>9.3597734399999997</c:v>
                </c:pt>
                <c:pt idx="69">
                  <c:v>9.6361748699999996</c:v>
                </c:pt>
                <c:pt idx="70">
                  <c:v>9.6560806199999991</c:v>
                </c:pt>
                <c:pt idx="71">
                  <c:v>9.5278961199999994</c:v>
                </c:pt>
                <c:pt idx="72">
                  <c:v>8.5927184800000003</c:v>
                </c:pt>
                <c:pt idx="73">
                  <c:v>8.8276971599999996</c:v>
                </c:pt>
                <c:pt idx="74">
                  <c:v>9.0141562700000009</c:v>
                </c:pt>
                <c:pt idx="75">
                  <c:v>9.24676206</c:v>
                </c:pt>
                <c:pt idx="76">
                  <c:v>9.5651463400000001</c:v>
                </c:pt>
                <c:pt idx="77">
                  <c:v>9.4128807099999996</c:v>
                </c:pt>
                <c:pt idx="78">
                  <c:v>9.3036900899999999</c:v>
                </c:pt>
                <c:pt idx="79">
                  <c:v>9.3083082000000008</c:v>
                </c:pt>
                <c:pt idx="80">
                  <c:v>9.6924153799999999</c:v>
                </c:pt>
                <c:pt idx="81">
                  <c:v>10.165397</c:v>
                </c:pt>
                <c:pt idx="82">
                  <c:v>10.03290088</c:v>
                </c:pt>
                <c:pt idx="83">
                  <c:v>9.8647303199999996</c:v>
                </c:pt>
                <c:pt idx="84">
                  <c:v>9.9579912299999993</c:v>
                </c:pt>
                <c:pt idx="85">
                  <c:v>10.06371233</c:v>
                </c:pt>
                <c:pt idx="86">
                  <c:v>10.30774415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A8-4E28-97F6-F0B9DD530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0366639"/>
        <c:axId val="1770348751"/>
      </c:lineChart>
      <c:dateAx>
        <c:axId val="1770366639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770348751"/>
        <c:crosses val="autoZero"/>
        <c:auto val="1"/>
        <c:lblOffset val="100"/>
        <c:baseTimeUnit val="months"/>
      </c:dateAx>
      <c:valAx>
        <c:axId val="1770348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0366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POPULAÇÃO DO PLANO</a:t>
            </a:r>
            <a:br>
              <a:rPr lang="en-US" sz="1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200" b="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pt-BR" sz="1200" b="0" noProof="0" dirty="0">
                <a:solidFill>
                  <a:schemeClr val="bg2">
                    <a:lumMod val="25000"/>
                  </a:schemeClr>
                </a:solidFill>
              </a:rPr>
              <a:t>Posicionamento</a:t>
            </a:r>
            <a:r>
              <a:rPr lang="en-US" sz="1200" b="0" baseline="0" dirty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pt-BR" sz="1200" b="0" noProof="0" dirty="0">
                <a:solidFill>
                  <a:schemeClr val="bg2">
                    <a:lumMod val="25000"/>
                  </a:schemeClr>
                </a:solidFill>
              </a:rPr>
              <a:t>maio</a:t>
            </a:r>
            <a:r>
              <a:rPr lang="en-US" sz="1200" b="0" dirty="0">
                <a:solidFill>
                  <a:schemeClr val="bg2">
                    <a:lumMod val="25000"/>
                  </a:schemeClr>
                </a:solidFill>
              </a:rPr>
              <a:t>/2021)</a:t>
            </a:r>
            <a:endParaRPr lang="en-US" sz="1600" b="0" dirty="0">
              <a:solidFill>
                <a:schemeClr val="bg2">
                  <a:lumMod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'[PLANO BD - GRÁFICOS.xlsx]Planilha1'!$B$1</c:f>
              <c:strCache>
                <c:ptCount val="1"/>
                <c:pt idx="0">
                  <c:v>População do Plano BD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9-4D0C-BEFB-5957A19CFC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59-4D0C-BEFB-5957A19CFC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59-4D0C-BEFB-5957A19CFC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'[PLANO BD - GRÁFICOS.xlsx]Planilha1'!$A$2:$A$4</c:f>
              <c:strCache>
                <c:ptCount val="3"/>
                <c:pt idx="0">
                  <c:v>Ativos</c:v>
                </c:pt>
                <c:pt idx="1">
                  <c:v>Aposentados </c:v>
                </c:pt>
                <c:pt idx="2">
                  <c:v>Pensionistas</c:v>
                </c:pt>
              </c:strCache>
            </c:strRef>
          </c:cat>
          <c:val>
            <c:numRef>
              <c:f>'[PLANO BD - GRÁFICOS.xlsx]Planilha1'!$B$2:$B$4</c:f>
              <c:numCache>
                <c:formatCode>#,##0</c:formatCode>
                <c:ptCount val="3"/>
                <c:pt idx="0">
                  <c:v>2488</c:v>
                </c:pt>
                <c:pt idx="1">
                  <c:v>483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59-4D0C-BEFB-5957A19CFC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ASSISTIDOS POR BENEFICÍO</a:t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200" b="0" i="0" u="none" strike="noStrike" baseline="0" dirty="0">
                <a:effectLst/>
              </a:rPr>
              <a:t>(</a:t>
            </a:r>
            <a:r>
              <a:rPr lang="pt-BR" sz="1200" b="0" i="0" u="none" strike="noStrike" baseline="0" noProof="0" dirty="0">
                <a:effectLst/>
              </a:rPr>
              <a:t>Posicionamento</a:t>
            </a:r>
            <a:r>
              <a:rPr lang="en-US" sz="1200" b="0" i="0" u="none" strike="noStrike" baseline="0" dirty="0">
                <a:effectLst/>
              </a:rPr>
              <a:t> de </a:t>
            </a:r>
            <a:r>
              <a:rPr lang="pt-BR" sz="1200" b="0" i="0" u="none" strike="noStrike" baseline="0" noProof="0" dirty="0">
                <a:effectLst/>
              </a:rPr>
              <a:t>maio</a:t>
            </a:r>
            <a:r>
              <a:rPr lang="en-US" sz="1200" b="0" i="0" u="none" strike="noStrike" baseline="0" dirty="0">
                <a:effectLst/>
              </a:rPr>
              <a:t>/2021)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'[PLANO BD - GRÁFICOS.xlsx]Planilha1'!$B$7</c:f>
              <c:strCache>
                <c:ptCount val="1"/>
                <c:pt idx="0">
                  <c:v>Quantidade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4A-4230-9FC9-7558668B10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4A-4230-9FC9-7558668B10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4A-4230-9FC9-7558668B10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4A-4230-9FC9-7558668B10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4A-4230-9FC9-7558668B10FB}"/>
              </c:ext>
            </c:extLst>
          </c:dPt>
          <c:dLbls>
            <c:dLbl>
              <c:idx val="2"/>
              <c:layout>
                <c:manualLayout>
                  <c:x val="2.8647548010973935E-2"/>
                  <c:y val="3.4282666853361551E-2"/>
                </c:manualLayout>
              </c:layout>
              <c:tx>
                <c:rich>
                  <a:bodyPr/>
                  <a:lstStyle/>
                  <a:p>
                    <a:fld id="{7A3F3D8E-833D-4520-B08D-BEF3A1CDDA42}" type="PERCENTAGE">
                      <a:rPr lang="en-US" dirty="0">
                        <a:solidFill>
                          <a:schemeClr val="bg1"/>
                        </a:solidFill>
                      </a:rPr>
                      <a:pPr/>
                      <a:t>[PORCENTAGEM]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4A-4230-9FC9-7558668B10FB}"/>
                </c:ext>
              </c:extLst>
            </c:dLbl>
            <c:dLbl>
              <c:idx val="3"/>
              <c:layout>
                <c:manualLayout>
                  <c:x val="0.10071587791495189"/>
                  <c:y val="0.10440600224458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1" i="0" u="none" strike="noStrike" kern="1200" spc="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4A-4230-9FC9-7558668B10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'[PLANO BD - GRÁFICOS.xlsx]Planilha1'!$A$8:$A$12</c:f>
              <c:strCache>
                <c:ptCount val="5"/>
                <c:pt idx="0">
                  <c:v>Aposentadoria Normal</c:v>
                </c:pt>
                <c:pt idx="1">
                  <c:v>Aposentadoria Antecipada</c:v>
                </c:pt>
                <c:pt idx="2">
                  <c:v>Aposentadoria por Invalidez</c:v>
                </c:pt>
                <c:pt idx="3">
                  <c:v>Apos. Antecipada - BPD</c:v>
                </c:pt>
                <c:pt idx="4">
                  <c:v>Pensão por Morte</c:v>
                </c:pt>
              </c:strCache>
            </c:strRef>
          </c:cat>
          <c:val>
            <c:numRef>
              <c:f>'[PLANO BD - GRÁFICOS.xlsx]Planilha1'!$B$8:$B$12</c:f>
              <c:numCache>
                <c:formatCode>General</c:formatCode>
                <c:ptCount val="5"/>
                <c:pt idx="0">
                  <c:v>245</c:v>
                </c:pt>
                <c:pt idx="1">
                  <c:v>217</c:v>
                </c:pt>
                <c:pt idx="2">
                  <c:v>18</c:v>
                </c:pt>
                <c:pt idx="3">
                  <c:v>3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4A-4230-9FC9-7558668B10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88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ctr" rtl="0">
        <a:defRPr lang="en-US" sz="2000" b="1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pt-BR" sz="16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i="0" baseline="0" dirty="0">
                <a:effectLst/>
              </a:rPr>
              <a:t>RESULTADO DO PLANO </a:t>
            </a:r>
            <a:r>
              <a:rPr lang="en-US" sz="1100" b="0" i="0" baseline="0" dirty="0">
                <a:effectLst/>
              </a:rPr>
              <a:t>(</a:t>
            </a:r>
            <a:r>
              <a:rPr lang="pt-BR" sz="1100" b="0" i="0" baseline="0" dirty="0">
                <a:effectLst/>
              </a:rPr>
              <a:t>Acumulado</a:t>
            </a:r>
            <a:r>
              <a:rPr lang="en-US" sz="1100" b="0" i="0" baseline="0" dirty="0">
                <a:effectLst/>
              </a:rPr>
              <a:t> </a:t>
            </a:r>
            <a:r>
              <a:rPr lang="pt-BR" sz="1100" b="0" i="0" baseline="0" dirty="0">
                <a:effectLst/>
              </a:rPr>
              <a:t>até</a:t>
            </a:r>
            <a:r>
              <a:rPr lang="en-US" sz="1100" b="0" i="0" baseline="0" dirty="0">
                <a:effectLst/>
              </a:rPr>
              <a:t> </a:t>
            </a:r>
            <a:r>
              <a:rPr lang="pt-BR" sz="1100" b="0" i="0" baseline="0" dirty="0">
                <a:effectLst/>
              </a:rPr>
              <a:t>maio</a:t>
            </a:r>
            <a:r>
              <a:rPr lang="en-US" sz="1100" b="0" i="0" baseline="0" dirty="0">
                <a:effectLst/>
              </a:rPr>
              <a:t>/2021)</a:t>
            </a:r>
            <a:endParaRPr lang="pt-BR" sz="1600" b="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pt-BR" sz="1600" b="1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92E-4FBB-89EE-40BB5B70F9E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2E-4FBB-89EE-40BB5B70F9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Planilha1!$A$16:$A$17</c:f>
              <c:strCache>
                <c:ptCount val="2"/>
                <c:pt idx="0">
                  <c:v>Meta Atuarial </c:v>
                </c:pt>
                <c:pt idx="1">
                  <c:v>Rentabilidade</c:v>
                </c:pt>
              </c:strCache>
            </c:strRef>
          </c:cat>
          <c:val>
            <c:numRef>
              <c:f>Planilha1!$B$16:$B$17</c:f>
              <c:numCache>
                <c:formatCode>0.00%</c:formatCode>
                <c:ptCount val="2"/>
                <c:pt idx="0">
                  <c:v>0.16070000000000001</c:v>
                </c:pt>
                <c:pt idx="1">
                  <c:v>1.4200000000000001E-2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E-4FBB-89EE-40BB5B70F9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40640767"/>
        <c:axId val="1240643679"/>
      </c:barChart>
      <c:catAx>
        <c:axId val="124064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40643679"/>
        <c:crosses val="autoZero"/>
        <c:auto val="1"/>
        <c:lblAlgn val="ctr"/>
        <c:lblOffset val="100"/>
        <c:noMultiLvlLbl val="0"/>
      </c:catAx>
      <c:valAx>
        <c:axId val="1240643679"/>
        <c:scaling>
          <c:orientation val="minMax"/>
          <c:max val="0.2"/>
          <c:min val="1.0000000000000002E-2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240640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FDC91-A2BD-4306-9398-D2CD6C46E98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2FA2714-AD7D-42A3-B5F6-28615D8935FD}">
      <dgm:prSet phldrT="[Texto]"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pt-BR" sz="1400" b="1" dirty="0">
              <a:solidFill>
                <a:schemeClr val="bg2">
                  <a:lumMod val="25000"/>
                </a:schemeClr>
              </a:solidFill>
            </a:rPr>
            <a:t>60 dias</a:t>
          </a:r>
          <a:br>
            <a:rPr lang="pt-BR" sz="1400" dirty="0">
              <a:solidFill>
                <a:schemeClr val="bg2">
                  <a:lumMod val="25000"/>
                </a:schemeClr>
              </a:solidFill>
            </a:rPr>
          </a:br>
          <a:r>
            <a:rPr lang="pt-BR" sz="1400" dirty="0">
              <a:solidFill>
                <a:schemeClr val="bg2">
                  <a:lumMod val="25000"/>
                </a:schemeClr>
              </a:solidFill>
            </a:rPr>
            <a:t>(corridos)</a:t>
          </a:r>
        </a:p>
      </dgm:t>
    </dgm:pt>
    <dgm:pt modelId="{EB9893AD-0D21-438E-B356-EDEA3DA7D609}" type="parTrans" cxnId="{F34F8FDD-3D46-478D-8664-C6B038E662E7}">
      <dgm:prSet/>
      <dgm:spPr/>
      <dgm:t>
        <a:bodyPr/>
        <a:lstStyle/>
        <a:p>
          <a:endParaRPr lang="pt-BR">
            <a:solidFill>
              <a:schemeClr val="bg2">
                <a:lumMod val="25000"/>
              </a:schemeClr>
            </a:solidFill>
          </a:endParaRPr>
        </a:p>
      </dgm:t>
    </dgm:pt>
    <dgm:pt modelId="{DA37E91D-F9D3-4B5E-AF6C-B636B7223E01}" type="sibTrans" cxnId="{F34F8FDD-3D46-478D-8664-C6B038E662E7}">
      <dgm:prSet/>
      <dgm:spPr/>
      <dgm:t>
        <a:bodyPr/>
        <a:lstStyle/>
        <a:p>
          <a:endParaRPr lang="pt-BR">
            <a:solidFill>
              <a:schemeClr val="bg2">
                <a:lumMod val="25000"/>
              </a:schemeClr>
            </a:solidFill>
          </a:endParaRPr>
        </a:p>
      </dgm:t>
    </dgm:pt>
    <dgm:pt modelId="{FD1F59FE-E068-4700-8E96-5D8B1E65293B}">
      <dgm:prSet phldrT="[Texto]" custT="1"/>
      <dgm:spPr>
        <a:solidFill>
          <a:schemeClr val="accent5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pt-BR" sz="1400" dirty="0">
              <a:solidFill>
                <a:schemeClr val="bg2">
                  <a:lumMod val="25000"/>
                </a:schemeClr>
              </a:solidFill>
            </a:rPr>
            <a:t>Até </a:t>
          </a:r>
          <a:r>
            <a:rPr lang="pt-BR" sz="1400" b="1" dirty="0">
              <a:solidFill>
                <a:schemeClr val="bg2">
                  <a:lumMod val="25000"/>
                </a:schemeClr>
              </a:solidFill>
            </a:rPr>
            <a:t>180 dias </a:t>
          </a:r>
          <a:r>
            <a:rPr lang="pt-BR" sz="1400" dirty="0">
              <a:solidFill>
                <a:schemeClr val="bg2">
                  <a:lumMod val="25000"/>
                </a:schemeClr>
              </a:solidFill>
            </a:rPr>
            <a:t>(corridos)</a:t>
          </a:r>
        </a:p>
      </dgm:t>
    </dgm:pt>
    <dgm:pt modelId="{843C97D8-0107-4402-8848-74EF66FFC81E}" type="parTrans" cxnId="{973E9F9F-21E2-45A3-A2F1-8732DC6C67A4}">
      <dgm:prSet/>
      <dgm:spPr/>
      <dgm:t>
        <a:bodyPr/>
        <a:lstStyle/>
        <a:p>
          <a:endParaRPr lang="pt-BR">
            <a:solidFill>
              <a:schemeClr val="bg2">
                <a:lumMod val="25000"/>
              </a:schemeClr>
            </a:solidFill>
          </a:endParaRPr>
        </a:p>
      </dgm:t>
    </dgm:pt>
    <dgm:pt modelId="{3526750F-AA09-4F54-B15A-5428CDE060FE}" type="sibTrans" cxnId="{973E9F9F-21E2-45A3-A2F1-8732DC6C67A4}">
      <dgm:prSet/>
      <dgm:spPr/>
      <dgm:t>
        <a:bodyPr/>
        <a:lstStyle/>
        <a:p>
          <a:endParaRPr lang="pt-BR">
            <a:solidFill>
              <a:schemeClr val="bg2">
                <a:lumMod val="25000"/>
              </a:schemeClr>
            </a:solidFill>
          </a:endParaRPr>
        </a:p>
      </dgm:t>
    </dgm:pt>
    <dgm:pt modelId="{C2CCDB11-4682-4CE3-99A3-CB796DCCC67E}">
      <dgm:prSet phldrT="[Texto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pt-BR" sz="1400" b="1" dirty="0">
              <a:solidFill>
                <a:schemeClr val="bg2">
                  <a:lumMod val="25000"/>
                </a:schemeClr>
              </a:solidFill>
            </a:rPr>
            <a:t>60 dias</a:t>
          </a:r>
          <a:br>
            <a:rPr lang="pt-BR" sz="1400" dirty="0">
              <a:solidFill>
                <a:schemeClr val="bg2">
                  <a:lumMod val="25000"/>
                </a:schemeClr>
              </a:solidFill>
            </a:rPr>
          </a:br>
          <a:r>
            <a:rPr lang="pt-BR" sz="1400" dirty="0">
              <a:solidFill>
                <a:schemeClr val="bg2">
                  <a:lumMod val="25000"/>
                </a:schemeClr>
              </a:solidFill>
            </a:rPr>
            <a:t>(úteis)</a:t>
          </a:r>
        </a:p>
      </dgm:t>
    </dgm:pt>
    <dgm:pt modelId="{7C8703E6-AC49-406C-A187-6BABE0E12AD4}" type="parTrans" cxnId="{C170A528-4DFC-46C4-8329-C684AA914BE6}">
      <dgm:prSet/>
      <dgm:spPr/>
      <dgm:t>
        <a:bodyPr/>
        <a:lstStyle/>
        <a:p>
          <a:endParaRPr lang="pt-BR">
            <a:solidFill>
              <a:schemeClr val="bg2">
                <a:lumMod val="25000"/>
              </a:schemeClr>
            </a:solidFill>
          </a:endParaRPr>
        </a:p>
      </dgm:t>
    </dgm:pt>
    <dgm:pt modelId="{5AE488E3-2E5E-4F7A-B2BB-532B0BB45BC0}" type="sibTrans" cxnId="{C170A528-4DFC-46C4-8329-C684AA914BE6}">
      <dgm:prSet/>
      <dgm:spPr/>
      <dgm:t>
        <a:bodyPr/>
        <a:lstStyle/>
        <a:p>
          <a:endParaRPr lang="pt-BR">
            <a:solidFill>
              <a:schemeClr val="bg2">
                <a:lumMod val="25000"/>
              </a:schemeClr>
            </a:solidFill>
          </a:endParaRPr>
        </a:p>
      </dgm:t>
    </dgm:pt>
    <dgm:pt modelId="{5F72BFEA-00F0-4843-91B5-E9C58F6EEF81}">
      <dgm:prSet phldrT="[Texto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30 dias</a:t>
          </a:r>
          <a:br>
            <a:rPr lang="pt-BR" sz="1400" b="1" dirty="0">
              <a:solidFill>
                <a:schemeClr val="bg1"/>
              </a:solidFill>
            </a:rPr>
          </a:br>
          <a:r>
            <a:rPr lang="pt-BR" sz="1400" dirty="0">
              <a:solidFill>
                <a:schemeClr val="bg1"/>
              </a:solidFill>
            </a:rPr>
            <a:t>(corridos)</a:t>
          </a:r>
        </a:p>
      </dgm:t>
    </dgm:pt>
    <dgm:pt modelId="{5BFF096E-F617-4C98-BAC0-96D492AA6AAC}" type="parTrans" cxnId="{6818E666-7FC6-4281-A53D-F2F085958ACB}">
      <dgm:prSet/>
      <dgm:spPr/>
      <dgm:t>
        <a:bodyPr/>
        <a:lstStyle/>
        <a:p>
          <a:endParaRPr lang="pt-BR">
            <a:solidFill>
              <a:schemeClr val="bg2">
                <a:lumMod val="25000"/>
              </a:schemeClr>
            </a:solidFill>
          </a:endParaRPr>
        </a:p>
      </dgm:t>
    </dgm:pt>
    <dgm:pt modelId="{4DA9A8E3-1332-461D-87A2-A53BB421FE52}" type="sibTrans" cxnId="{6818E666-7FC6-4281-A53D-F2F085958ACB}">
      <dgm:prSet/>
      <dgm:spPr/>
      <dgm:t>
        <a:bodyPr/>
        <a:lstStyle/>
        <a:p>
          <a:endParaRPr lang="pt-BR">
            <a:solidFill>
              <a:schemeClr val="bg2">
                <a:lumMod val="25000"/>
              </a:schemeClr>
            </a:solidFill>
          </a:endParaRPr>
        </a:p>
      </dgm:t>
    </dgm:pt>
    <dgm:pt modelId="{277B37E5-ADC0-4F8D-9C70-B9FF83A37362}">
      <dgm:prSet phldrT="[Texto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pt-BR" sz="1400" b="1" dirty="0">
              <a:solidFill>
                <a:schemeClr val="bg2">
                  <a:lumMod val="25000"/>
                </a:schemeClr>
              </a:solidFill>
            </a:rPr>
            <a:t>&gt; 60 e &lt; 120</a:t>
          </a:r>
          <a:br>
            <a:rPr lang="pt-BR" sz="1400" b="1" dirty="0">
              <a:solidFill>
                <a:schemeClr val="bg2">
                  <a:lumMod val="25000"/>
                </a:schemeClr>
              </a:solidFill>
            </a:rPr>
          </a:br>
          <a:r>
            <a:rPr lang="pt-BR" sz="1400" dirty="0">
              <a:solidFill>
                <a:schemeClr val="bg2">
                  <a:lumMod val="25000"/>
                </a:schemeClr>
              </a:solidFill>
            </a:rPr>
            <a:t>(Período de Opção)</a:t>
          </a:r>
        </a:p>
      </dgm:t>
    </dgm:pt>
    <dgm:pt modelId="{51C4D67B-259C-4A03-86D7-ABE0706EBEE4}" type="parTrans" cxnId="{5B62F13D-32B1-4E97-A71C-40F4F89D1617}">
      <dgm:prSet/>
      <dgm:spPr/>
      <dgm:t>
        <a:bodyPr/>
        <a:lstStyle/>
        <a:p>
          <a:endParaRPr lang="pt-BR">
            <a:solidFill>
              <a:schemeClr val="bg2">
                <a:lumMod val="25000"/>
              </a:schemeClr>
            </a:solidFill>
          </a:endParaRPr>
        </a:p>
      </dgm:t>
    </dgm:pt>
    <dgm:pt modelId="{0DE05933-47BE-4D36-A2AC-37D17DDD23B3}" type="sibTrans" cxnId="{5B62F13D-32B1-4E97-A71C-40F4F89D1617}">
      <dgm:prSet/>
      <dgm:spPr/>
      <dgm:t>
        <a:bodyPr/>
        <a:lstStyle/>
        <a:p>
          <a:endParaRPr lang="pt-BR">
            <a:solidFill>
              <a:schemeClr val="bg2">
                <a:lumMod val="25000"/>
              </a:schemeClr>
            </a:solidFill>
          </a:endParaRPr>
        </a:p>
      </dgm:t>
    </dgm:pt>
    <dgm:pt modelId="{717EF033-161F-4895-A8F4-A1EB288FF9F2}" type="pres">
      <dgm:prSet presAssocID="{C3CFDC91-A2BD-4306-9398-D2CD6C46E986}" presName="Name0" presStyleCnt="0">
        <dgm:presLayoutVars>
          <dgm:dir/>
          <dgm:resizeHandles val="exact"/>
        </dgm:presLayoutVars>
      </dgm:prSet>
      <dgm:spPr/>
    </dgm:pt>
    <dgm:pt modelId="{7432AE78-C2F1-4ED0-B0C3-6C83F32A2F37}" type="pres">
      <dgm:prSet presAssocID="{B2FA2714-AD7D-42A3-B5F6-28615D8935FD}" presName="parTxOnly" presStyleLbl="node1" presStyleIdx="0" presStyleCnt="5">
        <dgm:presLayoutVars>
          <dgm:bulletEnabled val="1"/>
        </dgm:presLayoutVars>
      </dgm:prSet>
      <dgm:spPr/>
    </dgm:pt>
    <dgm:pt modelId="{C7613E0B-E623-40EB-B51A-EDDD4182AD10}" type="pres">
      <dgm:prSet presAssocID="{DA37E91D-F9D3-4B5E-AF6C-B636B7223E01}" presName="parSpace" presStyleCnt="0"/>
      <dgm:spPr/>
    </dgm:pt>
    <dgm:pt modelId="{542D4FF1-E4E0-4C9C-AD7B-28C8471F35A0}" type="pres">
      <dgm:prSet presAssocID="{FD1F59FE-E068-4700-8E96-5D8B1E65293B}" presName="parTxOnly" presStyleLbl="node1" presStyleIdx="1" presStyleCnt="5">
        <dgm:presLayoutVars>
          <dgm:bulletEnabled val="1"/>
        </dgm:presLayoutVars>
      </dgm:prSet>
      <dgm:spPr/>
    </dgm:pt>
    <dgm:pt modelId="{0963FE6D-56E9-47C7-9F97-3F54D7CCC0F5}" type="pres">
      <dgm:prSet presAssocID="{3526750F-AA09-4F54-B15A-5428CDE060FE}" presName="parSpace" presStyleCnt="0"/>
      <dgm:spPr/>
    </dgm:pt>
    <dgm:pt modelId="{85BFAE19-F02C-4382-913D-6EDFDCD2419C}" type="pres">
      <dgm:prSet presAssocID="{C2CCDB11-4682-4CE3-99A3-CB796DCCC67E}" presName="parTxOnly" presStyleLbl="node1" presStyleIdx="2" presStyleCnt="5">
        <dgm:presLayoutVars>
          <dgm:bulletEnabled val="1"/>
        </dgm:presLayoutVars>
      </dgm:prSet>
      <dgm:spPr/>
    </dgm:pt>
    <dgm:pt modelId="{A2E69207-570B-43D8-80D8-147E2C0E30AE}" type="pres">
      <dgm:prSet presAssocID="{5AE488E3-2E5E-4F7A-B2BB-532B0BB45BC0}" presName="parSpace" presStyleCnt="0"/>
      <dgm:spPr/>
    </dgm:pt>
    <dgm:pt modelId="{A19708B3-5F6B-438E-BAD2-4DB9798219E9}" type="pres">
      <dgm:prSet presAssocID="{277B37E5-ADC0-4F8D-9C70-B9FF83A37362}" presName="parTxOnly" presStyleLbl="node1" presStyleIdx="3" presStyleCnt="5" custScaleX="115852">
        <dgm:presLayoutVars>
          <dgm:bulletEnabled val="1"/>
        </dgm:presLayoutVars>
      </dgm:prSet>
      <dgm:spPr/>
    </dgm:pt>
    <dgm:pt modelId="{FFA39B1B-A3DA-45A9-9322-DDF1485E8F15}" type="pres">
      <dgm:prSet presAssocID="{0DE05933-47BE-4D36-A2AC-37D17DDD23B3}" presName="parSpace" presStyleCnt="0"/>
      <dgm:spPr/>
    </dgm:pt>
    <dgm:pt modelId="{06567DFC-5263-4446-94BC-43585539F7B8}" type="pres">
      <dgm:prSet presAssocID="{5F72BFEA-00F0-4843-91B5-E9C58F6EEF81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43BA420B-265A-4630-BE52-0C3AB586B661}" type="presOf" srcId="{B2FA2714-AD7D-42A3-B5F6-28615D8935FD}" destId="{7432AE78-C2F1-4ED0-B0C3-6C83F32A2F37}" srcOrd="0" destOrd="0" presId="urn:microsoft.com/office/officeart/2005/8/layout/hChevron3"/>
    <dgm:cxn modelId="{AE2D8A0C-D347-41B3-9DD8-552BBB581C99}" type="presOf" srcId="{C2CCDB11-4682-4CE3-99A3-CB796DCCC67E}" destId="{85BFAE19-F02C-4382-913D-6EDFDCD2419C}" srcOrd="0" destOrd="0" presId="urn:microsoft.com/office/officeart/2005/8/layout/hChevron3"/>
    <dgm:cxn modelId="{640F830D-2825-47BE-BF5C-9DF25AF52061}" type="presOf" srcId="{5F72BFEA-00F0-4843-91B5-E9C58F6EEF81}" destId="{06567DFC-5263-4446-94BC-43585539F7B8}" srcOrd="0" destOrd="0" presId="urn:microsoft.com/office/officeart/2005/8/layout/hChevron3"/>
    <dgm:cxn modelId="{C170A528-4DFC-46C4-8329-C684AA914BE6}" srcId="{C3CFDC91-A2BD-4306-9398-D2CD6C46E986}" destId="{C2CCDB11-4682-4CE3-99A3-CB796DCCC67E}" srcOrd="2" destOrd="0" parTransId="{7C8703E6-AC49-406C-A187-6BABE0E12AD4}" sibTransId="{5AE488E3-2E5E-4F7A-B2BB-532B0BB45BC0}"/>
    <dgm:cxn modelId="{5B62F13D-32B1-4E97-A71C-40F4F89D1617}" srcId="{C3CFDC91-A2BD-4306-9398-D2CD6C46E986}" destId="{277B37E5-ADC0-4F8D-9C70-B9FF83A37362}" srcOrd="3" destOrd="0" parTransId="{51C4D67B-259C-4A03-86D7-ABE0706EBEE4}" sibTransId="{0DE05933-47BE-4D36-A2AC-37D17DDD23B3}"/>
    <dgm:cxn modelId="{D4CF535B-D98B-4C92-85B3-395725A3CE5D}" type="presOf" srcId="{277B37E5-ADC0-4F8D-9C70-B9FF83A37362}" destId="{A19708B3-5F6B-438E-BAD2-4DB9798219E9}" srcOrd="0" destOrd="0" presId="urn:microsoft.com/office/officeart/2005/8/layout/hChevron3"/>
    <dgm:cxn modelId="{12AF515C-4533-452E-B38E-5B1E1CA9B8E8}" type="presOf" srcId="{C3CFDC91-A2BD-4306-9398-D2CD6C46E986}" destId="{717EF033-161F-4895-A8F4-A1EB288FF9F2}" srcOrd="0" destOrd="0" presId="urn:microsoft.com/office/officeart/2005/8/layout/hChevron3"/>
    <dgm:cxn modelId="{6818E666-7FC6-4281-A53D-F2F085958ACB}" srcId="{C3CFDC91-A2BD-4306-9398-D2CD6C46E986}" destId="{5F72BFEA-00F0-4843-91B5-E9C58F6EEF81}" srcOrd="4" destOrd="0" parTransId="{5BFF096E-F617-4C98-BAC0-96D492AA6AAC}" sibTransId="{4DA9A8E3-1332-461D-87A2-A53BB421FE52}"/>
    <dgm:cxn modelId="{973E9F9F-21E2-45A3-A2F1-8732DC6C67A4}" srcId="{C3CFDC91-A2BD-4306-9398-D2CD6C46E986}" destId="{FD1F59FE-E068-4700-8E96-5D8B1E65293B}" srcOrd="1" destOrd="0" parTransId="{843C97D8-0107-4402-8848-74EF66FFC81E}" sibTransId="{3526750F-AA09-4F54-B15A-5428CDE060FE}"/>
    <dgm:cxn modelId="{F34F8FDD-3D46-478D-8664-C6B038E662E7}" srcId="{C3CFDC91-A2BD-4306-9398-D2CD6C46E986}" destId="{B2FA2714-AD7D-42A3-B5F6-28615D8935FD}" srcOrd="0" destOrd="0" parTransId="{EB9893AD-0D21-438E-B356-EDEA3DA7D609}" sibTransId="{DA37E91D-F9D3-4B5E-AF6C-B636B7223E01}"/>
    <dgm:cxn modelId="{B8BBC4F4-B312-44A0-8677-3712EDF5269B}" type="presOf" srcId="{FD1F59FE-E068-4700-8E96-5D8B1E65293B}" destId="{542D4FF1-E4E0-4C9C-AD7B-28C8471F35A0}" srcOrd="0" destOrd="0" presId="urn:microsoft.com/office/officeart/2005/8/layout/hChevron3"/>
    <dgm:cxn modelId="{C8ABD524-5DC7-4BB0-A7E8-647CD45AF396}" type="presParOf" srcId="{717EF033-161F-4895-A8F4-A1EB288FF9F2}" destId="{7432AE78-C2F1-4ED0-B0C3-6C83F32A2F37}" srcOrd="0" destOrd="0" presId="urn:microsoft.com/office/officeart/2005/8/layout/hChevron3"/>
    <dgm:cxn modelId="{C6E9BBA8-9142-4F02-AA97-BB45E9EDB61A}" type="presParOf" srcId="{717EF033-161F-4895-A8F4-A1EB288FF9F2}" destId="{C7613E0B-E623-40EB-B51A-EDDD4182AD10}" srcOrd="1" destOrd="0" presId="urn:microsoft.com/office/officeart/2005/8/layout/hChevron3"/>
    <dgm:cxn modelId="{2F244D16-5DB2-45B1-9821-A3ECDE4419FA}" type="presParOf" srcId="{717EF033-161F-4895-A8F4-A1EB288FF9F2}" destId="{542D4FF1-E4E0-4C9C-AD7B-28C8471F35A0}" srcOrd="2" destOrd="0" presId="urn:microsoft.com/office/officeart/2005/8/layout/hChevron3"/>
    <dgm:cxn modelId="{B4A84974-27BE-476F-9A85-B653FC4850DC}" type="presParOf" srcId="{717EF033-161F-4895-A8F4-A1EB288FF9F2}" destId="{0963FE6D-56E9-47C7-9F97-3F54D7CCC0F5}" srcOrd="3" destOrd="0" presId="urn:microsoft.com/office/officeart/2005/8/layout/hChevron3"/>
    <dgm:cxn modelId="{F6D1BE75-2842-4453-A548-3E9F769578ED}" type="presParOf" srcId="{717EF033-161F-4895-A8F4-A1EB288FF9F2}" destId="{85BFAE19-F02C-4382-913D-6EDFDCD2419C}" srcOrd="4" destOrd="0" presId="urn:microsoft.com/office/officeart/2005/8/layout/hChevron3"/>
    <dgm:cxn modelId="{CDC9CBF3-2B5E-4E79-A0BB-5394B79F6B4A}" type="presParOf" srcId="{717EF033-161F-4895-A8F4-A1EB288FF9F2}" destId="{A2E69207-570B-43D8-80D8-147E2C0E30AE}" srcOrd="5" destOrd="0" presId="urn:microsoft.com/office/officeart/2005/8/layout/hChevron3"/>
    <dgm:cxn modelId="{D9F77E11-54EA-4FFD-A3BE-B43E2A155C10}" type="presParOf" srcId="{717EF033-161F-4895-A8F4-A1EB288FF9F2}" destId="{A19708B3-5F6B-438E-BAD2-4DB9798219E9}" srcOrd="6" destOrd="0" presId="urn:microsoft.com/office/officeart/2005/8/layout/hChevron3"/>
    <dgm:cxn modelId="{813BAA44-703F-4F17-B45A-910281427991}" type="presParOf" srcId="{717EF033-161F-4895-A8F4-A1EB288FF9F2}" destId="{FFA39B1B-A3DA-45A9-9322-DDF1485E8F15}" srcOrd="7" destOrd="0" presId="urn:microsoft.com/office/officeart/2005/8/layout/hChevron3"/>
    <dgm:cxn modelId="{9017495F-D377-4353-B2E8-BE8FE251BBF8}" type="presParOf" srcId="{717EF033-161F-4895-A8F4-A1EB288FF9F2}" destId="{06567DFC-5263-4446-94BC-43585539F7B8}" srcOrd="8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D63C77-D05F-42A9-8D95-CA74746DB65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F3CE2D8-6116-4A0B-A6E6-F1FA1A67BDEE}">
      <dgm:prSet phldrT="[Texto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pt-BR" sz="1600" b="1" dirty="0">
              <a:solidFill>
                <a:schemeClr val="bg2">
                  <a:lumMod val="25000"/>
                </a:schemeClr>
              </a:solidFill>
            </a:rPr>
            <a:t>60 dias</a:t>
          </a:r>
        </a:p>
      </dgm:t>
    </dgm:pt>
    <dgm:pt modelId="{C4E5BDF4-3588-48C4-9A4A-55493EB872DE}" type="parTrans" cxnId="{3FB0F709-9F3D-46D6-A1BF-C27269A18B0C}">
      <dgm:prSet/>
      <dgm:spPr/>
      <dgm:t>
        <a:bodyPr/>
        <a:lstStyle/>
        <a:p>
          <a:endParaRPr lang="pt-BR" sz="1600" b="1"/>
        </a:p>
      </dgm:t>
    </dgm:pt>
    <dgm:pt modelId="{65288B67-85AB-42FB-8307-61A7FE758156}" type="sibTrans" cxnId="{3FB0F709-9F3D-46D6-A1BF-C27269A18B0C}">
      <dgm:prSet/>
      <dgm:spPr/>
      <dgm:t>
        <a:bodyPr/>
        <a:lstStyle/>
        <a:p>
          <a:endParaRPr lang="pt-BR" sz="1600" b="1"/>
        </a:p>
      </dgm:t>
    </dgm:pt>
    <dgm:pt modelId="{0DB15293-B274-4F5F-A2C8-F6A1E4B6BD70}">
      <dgm:prSet phldrT="[Texto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pt-BR" sz="1600" b="1" dirty="0">
              <a:solidFill>
                <a:schemeClr val="bg2">
                  <a:lumMod val="25000"/>
                </a:schemeClr>
              </a:solidFill>
            </a:rPr>
            <a:t>+ 120 dias</a:t>
          </a:r>
        </a:p>
      </dgm:t>
    </dgm:pt>
    <dgm:pt modelId="{C2A517DE-744D-4739-8CF9-098EBB870DBB}" type="parTrans" cxnId="{12D6B8EF-FEF0-4B55-84E1-A2CFA6DC493F}">
      <dgm:prSet/>
      <dgm:spPr/>
      <dgm:t>
        <a:bodyPr/>
        <a:lstStyle/>
        <a:p>
          <a:endParaRPr lang="pt-BR" sz="1600" b="1"/>
        </a:p>
      </dgm:t>
    </dgm:pt>
    <dgm:pt modelId="{357711D0-23A2-4D21-B640-01FB5483C571}" type="sibTrans" cxnId="{12D6B8EF-FEF0-4B55-84E1-A2CFA6DC493F}">
      <dgm:prSet/>
      <dgm:spPr/>
      <dgm:t>
        <a:bodyPr/>
        <a:lstStyle/>
        <a:p>
          <a:endParaRPr lang="pt-BR" sz="1600" b="1"/>
        </a:p>
      </dgm:t>
    </dgm:pt>
    <dgm:pt modelId="{D98B0948-99A3-4E62-A67A-C79845B1DA23}">
      <dgm:prSet phldrT="[Texto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pt-BR" sz="1600" b="1" dirty="0">
              <a:solidFill>
                <a:schemeClr val="bg2">
                  <a:lumMod val="25000"/>
                </a:schemeClr>
              </a:solidFill>
            </a:rPr>
            <a:t>+30 dias</a:t>
          </a:r>
        </a:p>
      </dgm:t>
    </dgm:pt>
    <dgm:pt modelId="{35E15F5D-149B-4CE5-B75C-D28694C58B3A}" type="parTrans" cxnId="{AB31D32B-4CE1-49AA-9E4B-453769837D73}">
      <dgm:prSet/>
      <dgm:spPr/>
      <dgm:t>
        <a:bodyPr/>
        <a:lstStyle/>
        <a:p>
          <a:endParaRPr lang="pt-BR" sz="1600" b="1"/>
        </a:p>
      </dgm:t>
    </dgm:pt>
    <dgm:pt modelId="{6370196D-E118-48F3-910C-735513701328}" type="sibTrans" cxnId="{AB31D32B-4CE1-49AA-9E4B-453769837D73}">
      <dgm:prSet/>
      <dgm:spPr/>
      <dgm:t>
        <a:bodyPr/>
        <a:lstStyle/>
        <a:p>
          <a:endParaRPr lang="pt-BR" sz="1600" b="1"/>
        </a:p>
      </dgm:t>
    </dgm:pt>
    <dgm:pt modelId="{87848FE0-71C0-4E86-8A06-2041728CAACE}" type="pres">
      <dgm:prSet presAssocID="{24D63C77-D05F-42A9-8D95-CA74746DB65C}" presName="Name0" presStyleCnt="0">
        <dgm:presLayoutVars>
          <dgm:dir/>
          <dgm:resizeHandles val="exact"/>
        </dgm:presLayoutVars>
      </dgm:prSet>
      <dgm:spPr/>
    </dgm:pt>
    <dgm:pt modelId="{56A0AF3F-6105-470B-B8A5-98C4AC4E8A7E}" type="pres">
      <dgm:prSet presAssocID="{DF3CE2D8-6116-4A0B-A6E6-F1FA1A67BDEE}" presName="parTxOnly" presStyleLbl="node1" presStyleIdx="0" presStyleCnt="3">
        <dgm:presLayoutVars>
          <dgm:bulletEnabled val="1"/>
        </dgm:presLayoutVars>
      </dgm:prSet>
      <dgm:spPr/>
    </dgm:pt>
    <dgm:pt modelId="{BEE1F040-D62A-4B67-85D7-FE4CCC656D8A}" type="pres">
      <dgm:prSet presAssocID="{65288B67-85AB-42FB-8307-61A7FE758156}" presName="parSpace" presStyleCnt="0"/>
      <dgm:spPr/>
    </dgm:pt>
    <dgm:pt modelId="{BCAFB20A-DD63-46E1-BE69-51C070339819}" type="pres">
      <dgm:prSet presAssocID="{0DB15293-B274-4F5F-A2C8-F6A1E4B6BD70}" presName="parTxOnly" presStyleLbl="node1" presStyleIdx="1" presStyleCnt="3">
        <dgm:presLayoutVars>
          <dgm:bulletEnabled val="1"/>
        </dgm:presLayoutVars>
      </dgm:prSet>
      <dgm:spPr/>
    </dgm:pt>
    <dgm:pt modelId="{88D032BF-35A3-4F43-9EB1-A3B76302922C}" type="pres">
      <dgm:prSet presAssocID="{357711D0-23A2-4D21-B640-01FB5483C571}" presName="parSpace" presStyleCnt="0"/>
      <dgm:spPr/>
    </dgm:pt>
    <dgm:pt modelId="{185F9D76-0A93-48A6-A8BD-4057C09737C1}" type="pres">
      <dgm:prSet presAssocID="{D98B0948-99A3-4E62-A67A-C79845B1DA2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FB0F709-9F3D-46D6-A1BF-C27269A18B0C}" srcId="{24D63C77-D05F-42A9-8D95-CA74746DB65C}" destId="{DF3CE2D8-6116-4A0B-A6E6-F1FA1A67BDEE}" srcOrd="0" destOrd="0" parTransId="{C4E5BDF4-3588-48C4-9A4A-55493EB872DE}" sibTransId="{65288B67-85AB-42FB-8307-61A7FE758156}"/>
    <dgm:cxn modelId="{7E49CF2A-FCB3-4C90-B4B1-871756A39B88}" type="presOf" srcId="{D98B0948-99A3-4E62-A67A-C79845B1DA23}" destId="{185F9D76-0A93-48A6-A8BD-4057C09737C1}" srcOrd="0" destOrd="0" presId="urn:microsoft.com/office/officeart/2005/8/layout/hChevron3"/>
    <dgm:cxn modelId="{AB31D32B-4CE1-49AA-9E4B-453769837D73}" srcId="{24D63C77-D05F-42A9-8D95-CA74746DB65C}" destId="{D98B0948-99A3-4E62-A67A-C79845B1DA23}" srcOrd="2" destOrd="0" parTransId="{35E15F5D-149B-4CE5-B75C-D28694C58B3A}" sibTransId="{6370196D-E118-48F3-910C-735513701328}"/>
    <dgm:cxn modelId="{9E791E63-1502-4FD2-88D6-473F484804C4}" type="presOf" srcId="{DF3CE2D8-6116-4A0B-A6E6-F1FA1A67BDEE}" destId="{56A0AF3F-6105-470B-B8A5-98C4AC4E8A7E}" srcOrd="0" destOrd="0" presId="urn:microsoft.com/office/officeart/2005/8/layout/hChevron3"/>
    <dgm:cxn modelId="{4DC54FCD-1FE9-4561-9798-86959CAC9EB8}" type="presOf" srcId="{24D63C77-D05F-42A9-8D95-CA74746DB65C}" destId="{87848FE0-71C0-4E86-8A06-2041728CAACE}" srcOrd="0" destOrd="0" presId="urn:microsoft.com/office/officeart/2005/8/layout/hChevron3"/>
    <dgm:cxn modelId="{12D6B8EF-FEF0-4B55-84E1-A2CFA6DC493F}" srcId="{24D63C77-D05F-42A9-8D95-CA74746DB65C}" destId="{0DB15293-B274-4F5F-A2C8-F6A1E4B6BD70}" srcOrd="1" destOrd="0" parTransId="{C2A517DE-744D-4739-8CF9-098EBB870DBB}" sibTransId="{357711D0-23A2-4D21-B640-01FB5483C571}"/>
    <dgm:cxn modelId="{99AD7AFD-D3AE-4C75-9314-04F2E94599B8}" type="presOf" srcId="{0DB15293-B274-4F5F-A2C8-F6A1E4B6BD70}" destId="{BCAFB20A-DD63-46E1-BE69-51C070339819}" srcOrd="0" destOrd="0" presId="urn:microsoft.com/office/officeart/2005/8/layout/hChevron3"/>
    <dgm:cxn modelId="{9686FAAE-9DE1-43EC-B398-6D17F6C54D34}" type="presParOf" srcId="{87848FE0-71C0-4E86-8A06-2041728CAACE}" destId="{56A0AF3F-6105-470B-B8A5-98C4AC4E8A7E}" srcOrd="0" destOrd="0" presId="urn:microsoft.com/office/officeart/2005/8/layout/hChevron3"/>
    <dgm:cxn modelId="{D6C62F34-AAF3-483D-BCAE-73DC311E0D53}" type="presParOf" srcId="{87848FE0-71C0-4E86-8A06-2041728CAACE}" destId="{BEE1F040-D62A-4B67-85D7-FE4CCC656D8A}" srcOrd="1" destOrd="0" presId="urn:microsoft.com/office/officeart/2005/8/layout/hChevron3"/>
    <dgm:cxn modelId="{7878D234-346E-4588-ACBB-CA19B3BCE6C7}" type="presParOf" srcId="{87848FE0-71C0-4E86-8A06-2041728CAACE}" destId="{BCAFB20A-DD63-46E1-BE69-51C070339819}" srcOrd="2" destOrd="0" presId="urn:microsoft.com/office/officeart/2005/8/layout/hChevron3"/>
    <dgm:cxn modelId="{3DCC7685-1D88-42E1-A50E-D7D2BFE156C1}" type="presParOf" srcId="{87848FE0-71C0-4E86-8A06-2041728CAACE}" destId="{88D032BF-35A3-4F43-9EB1-A3B76302922C}" srcOrd="3" destOrd="0" presId="urn:microsoft.com/office/officeart/2005/8/layout/hChevron3"/>
    <dgm:cxn modelId="{FD7358B8-072F-4CFC-BC70-1640B81CBAFF}" type="presParOf" srcId="{87848FE0-71C0-4E86-8A06-2041728CAACE}" destId="{185F9D76-0A93-48A6-A8BD-4057C09737C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42D3B4-E970-4FFD-B540-B6994801FE5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5FE416-76B6-4E94-A275-B27294F61DCF}">
      <dgm:prSet phldrT="[Texto]" custT="1"/>
      <dgm:spPr>
        <a:solidFill>
          <a:schemeClr val="accent5">
            <a:lumMod val="50000"/>
          </a:schemeClr>
        </a:solidFill>
        <a:ln>
          <a:noFill/>
        </a:ln>
      </dgm:spPr>
      <dgm:t>
        <a:bodyPr/>
        <a:lstStyle/>
        <a:p>
          <a:r>
            <a:rPr lang="pt-BR" sz="2000" b="1" dirty="0"/>
            <a:t>Mais de  3 Anos?</a:t>
          </a:r>
        </a:p>
      </dgm:t>
    </dgm:pt>
    <dgm:pt modelId="{F33AB623-0EF6-46A9-AE89-D073476799FA}" type="parTrans" cxnId="{96FFC594-9983-47CE-AB35-E43E2B99CB70}">
      <dgm:prSet/>
      <dgm:spPr/>
      <dgm:t>
        <a:bodyPr/>
        <a:lstStyle/>
        <a:p>
          <a:endParaRPr lang="pt-BR" sz="2000"/>
        </a:p>
      </dgm:t>
    </dgm:pt>
    <dgm:pt modelId="{9B6E3C2E-3A07-44E7-8993-EE9CB69F6FA6}" type="sibTrans" cxnId="{96FFC594-9983-47CE-AB35-E43E2B99CB70}">
      <dgm:prSet/>
      <dgm:spPr/>
      <dgm:t>
        <a:bodyPr/>
        <a:lstStyle/>
        <a:p>
          <a:endParaRPr lang="pt-BR" sz="2000"/>
        </a:p>
      </dgm:t>
    </dgm:pt>
    <dgm:pt modelId="{0F3681B0-BF8C-4DBE-AAB6-F245D0EC0DE1}" type="asst">
      <dgm:prSet phldrT="[Texto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pt-BR" sz="1400" dirty="0"/>
            <a:t>NÃO</a:t>
          </a:r>
        </a:p>
      </dgm:t>
    </dgm:pt>
    <dgm:pt modelId="{380267E6-81D3-4662-BBBF-60A357CB9853}" type="parTrans" cxnId="{2A109452-CF4A-4C65-B14B-95AA25FDF09E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 sz="2000"/>
        </a:p>
      </dgm:t>
    </dgm:pt>
    <dgm:pt modelId="{5BFCE762-FA9F-40EA-813F-AA6D0B1CEA8C}" type="sibTrans" cxnId="{2A109452-CF4A-4C65-B14B-95AA25FDF09E}">
      <dgm:prSet/>
      <dgm:spPr/>
      <dgm:t>
        <a:bodyPr/>
        <a:lstStyle/>
        <a:p>
          <a:endParaRPr lang="pt-BR" sz="2000"/>
        </a:p>
      </dgm:t>
    </dgm:pt>
    <dgm:pt modelId="{47D67B6A-AF7E-4283-AF64-C4C088EB79F9}" type="asst">
      <dgm:prSet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pt-BR" sz="1400" dirty="0"/>
            <a:t>SIM</a:t>
          </a:r>
        </a:p>
      </dgm:t>
    </dgm:pt>
    <dgm:pt modelId="{D9D42B3C-342A-4BA1-BEFB-FF8EC8B01F50}" type="parTrans" cxnId="{3E046336-395E-4528-B59A-D601A2191908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 sz="2000"/>
        </a:p>
      </dgm:t>
    </dgm:pt>
    <dgm:pt modelId="{F2B7458B-CCB6-4A84-91B3-09BD8FB9F02B}" type="sibTrans" cxnId="{3E046336-395E-4528-B59A-D601A2191908}">
      <dgm:prSet/>
      <dgm:spPr/>
      <dgm:t>
        <a:bodyPr/>
        <a:lstStyle/>
        <a:p>
          <a:endParaRPr lang="pt-BR" sz="2000"/>
        </a:p>
      </dgm:t>
    </dgm:pt>
    <dgm:pt modelId="{E2782A8B-6B59-4CAA-8847-CCF12EA86866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pt-BR" sz="1400" dirty="0">
              <a:solidFill>
                <a:schemeClr val="bg2">
                  <a:lumMod val="25000"/>
                </a:schemeClr>
              </a:solidFill>
            </a:rPr>
            <a:t>Resgate </a:t>
          </a:r>
        </a:p>
      </dgm:t>
    </dgm:pt>
    <dgm:pt modelId="{6DBA3E87-B548-4F6D-ABFD-6E41BE6F236E}" type="parTrans" cxnId="{D2149B93-0114-42C8-990A-D2ECFD029F21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 sz="2000"/>
        </a:p>
      </dgm:t>
    </dgm:pt>
    <dgm:pt modelId="{D3148B06-4BD3-4039-B315-93EE6038F307}" type="sibTrans" cxnId="{D2149B93-0114-42C8-990A-D2ECFD029F21}">
      <dgm:prSet/>
      <dgm:spPr/>
      <dgm:t>
        <a:bodyPr/>
        <a:lstStyle/>
        <a:p>
          <a:endParaRPr lang="pt-BR" sz="2000"/>
        </a:p>
      </dgm:t>
    </dgm:pt>
    <dgm:pt modelId="{C7188110-0536-4E3D-B13A-0C340F5F60EA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pt-BR" sz="1400" dirty="0" err="1">
              <a:solidFill>
                <a:schemeClr val="bg2">
                  <a:lumMod val="25000"/>
                </a:schemeClr>
              </a:solidFill>
            </a:rPr>
            <a:t>Autopatrocínio</a:t>
          </a:r>
          <a:r>
            <a:rPr lang="pt-BR" sz="1400" dirty="0">
              <a:solidFill>
                <a:schemeClr val="bg2">
                  <a:lumMod val="25000"/>
                </a:schemeClr>
              </a:solidFill>
            </a:rPr>
            <a:t> </a:t>
          </a:r>
        </a:p>
      </dgm:t>
    </dgm:pt>
    <dgm:pt modelId="{2881FCD4-8EEE-4629-9A2C-28FDCF0F23EB}" type="parTrans" cxnId="{2B4A4099-15DC-45AA-8270-1BBA61EEBDE4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 sz="2000"/>
        </a:p>
      </dgm:t>
    </dgm:pt>
    <dgm:pt modelId="{6F332DBF-6228-403C-A0CB-BADC83E9AA76}" type="sibTrans" cxnId="{2B4A4099-15DC-45AA-8270-1BBA61EEBDE4}">
      <dgm:prSet/>
      <dgm:spPr/>
      <dgm:t>
        <a:bodyPr/>
        <a:lstStyle/>
        <a:p>
          <a:endParaRPr lang="pt-BR" sz="2000"/>
        </a:p>
      </dgm:t>
    </dgm:pt>
    <dgm:pt modelId="{4A904B0D-66CC-4792-8204-CF517A566CD9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pt-BR" sz="1400" dirty="0">
              <a:solidFill>
                <a:schemeClr val="bg2">
                  <a:lumMod val="25000"/>
                </a:schemeClr>
              </a:solidFill>
            </a:rPr>
            <a:t>Resgate </a:t>
          </a:r>
        </a:p>
      </dgm:t>
    </dgm:pt>
    <dgm:pt modelId="{44A7CF04-5BD4-4D3E-895F-16C1EAC6E12E}" type="parTrans" cxnId="{4EAE6744-45FA-4A97-B727-37D8F556B68C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 sz="2000"/>
        </a:p>
      </dgm:t>
    </dgm:pt>
    <dgm:pt modelId="{83296DC5-8FDC-4566-9784-A03C72C6BACF}" type="sibTrans" cxnId="{4EAE6744-45FA-4A97-B727-37D8F556B68C}">
      <dgm:prSet/>
      <dgm:spPr/>
      <dgm:t>
        <a:bodyPr/>
        <a:lstStyle/>
        <a:p>
          <a:endParaRPr lang="pt-BR" sz="2000"/>
        </a:p>
      </dgm:t>
    </dgm:pt>
    <dgm:pt modelId="{DF8F8BCA-232A-4A3B-B794-01085C086D63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pt-BR" sz="1400" dirty="0">
              <a:solidFill>
                <a:schemeClr val="bg2">
                  <a:lumMod val="25000"/>
                </a:schemeClr>
              </a:solidFill>
            </a:rPr>
            <a:t>Portabilidade</a:t>
          </a:r>
        </a:p>
      </dgm:t>
    </dgm:pt>
    <dgm:pt modelId="{D897371B-9561-404C-94C5-C270221CC20D}" type="parTrans" cxnId="{2B7236B7-5D73-4DD4-9076-FA35DAC6C208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 sz="2000"/>
        </a:p>
      </dgm:t>
    </dgm:pt>
    <dgm:pt modelId="{1112D987-A47F-47B2-9DD0-7A65D0FA5CED}" type="sibTrans" cxnId="{2B7236B7-5D73-4DD4-9076-FA35DAC6C208}">
      <dgm:prSet/>
      <dgm:spPr/>
      <dgm:t>
        <a:bodyPr/>
        <a:lstStyle/>
        <a:p>
          <a:endParaRPr lang="pt-BR" sz="2000"/>
        </a:p>
      </dgm:t>
    </dgm:pt>
    <dgm:pt modelId="{243670AE-7844-4700-9FBF-19FB11A837D6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pt-BR" sz="1400" dirty="0">
              <a:solidFill>
                <a:schemeClr val="bg2">
                  <a:lumMod val="25000"/>
                </a:schemeClr>
              </a:solidFill>
            </a:rPr>
            <a:t>BPD</a:t>
          </a:r>
        </a:p>
      </dgm:t>
    </dgm:pt>
    <dgm:pt modelId="{3BE04946-5BAB-4B5B-AA19-11736D781E5A}" type="parTrans" cxnId="{8E453BE3-AA19-48AB-9B6D-75FBDC7B0B4A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 sz="2000"/>
        </a:p>
      </dgm:t>
    </dgm:pt>
    <dgm:pt modelId="{484C127C-3EAA-41F3-96CC-95E2C47508CD}" type="sibTrans" cxnId="{8E453BE3-AA19-48AB-9B6D-75FBDC7B0B4A}">
      <dgm:prSet/>
      <dgm:spPr/>
      <dgm:t>
        <a:bodyPr/>
        <a:lstStyle/>
        <a:p>
          <a:endParaRPr lang="pt-BR" sz="2000"/>
        </a:p>
      </dgm:t>
    </dgm:pt>
    <dgm:pt modelId="{B9B48844-6221-454C-8177-BDDAC472D08D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pt-BR" sz="1400" dirty="0" err="1">
              <a:solidFill>
                <a:schemeClr val="bg2">
                  <a:lumMod val="25000"/>
                </a:schemeClr>
              </a:solidFill>
            </a:rPr>
            <a:t>Autopatrocínio</a:t>
          </a:r>
          <a:endParaRPr lang="pt-BR" sz="1400" dirty="0">
            <a:solidFill>
              <a:schemeClr val="bg2">
                <a:lumMod val="25000"/>
              </a:schemeClr>
            </a:solidFill>
          </a:endParaRPr>
        </a:p>
      </dgm:t>
    </dgm:pt>
    <dgm:pt modelId="{56C354DC-1160-42A5-8DAA-5F48EEA307DB}" type="parTrans" cxnId="{E88BC28D-CEDD-4C7A-BCA4-7D168DB7B8AC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 sz="2000"/>
        </a:p>
      </dgm:t>
    </dgm:pt>
    <dgm:pt modelId="{524BD801-C134-41A2-8D82-27EA53D73A3D}" type="sibTrans" cxnId="{E88BC28D-CEDD-4C7A-BCA4-7D168DB7B8AC}">
      <dgm:prSet/>
      <dgm:spPr/>
      <dgm:t>
        <a:bodyPr/>
        <a:lstStyle/>
        <a:p>
          <a:endParaRPr lang="pt-BR" sz="2000"/>
        </a:p>
      </dgm:t>
    </dgm:pt>
    <dgm:pt modelId="{40B28816-E867-48E7-9065-7BBDCC615101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pt-BR" sz="1400" dirty="0">
              <a:solidFill>
                <a:schemeClr val="bg2">
                  <a:lumMod val="25000"/>
                </a:schemeClr>
              </a:solidFill>
            </a:rPr>
            <a:t>Portabilidade</a:t>
          </a:r>
        </a:p>
      </dgm:t>
    </dgm:pt>
    <dgm:pt modelId="{87D23280-4019-4CB8-8B07-5935CA371498}" type="parTrans" cxnId="{404D8291-EB87-41C8-A9F9-42D955D590D7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 sz="2000"/>
        </a:p>
      </dgm:t>
    </dgm:pt>
    <dgm:pt modelId="{12000DF4-FF12-427C-9ECB-FB484A6CD698}" type="sibTrans" cxnId="{404D8291-EB87-41C8-A9F9-42D955D590D7}">
      <dgm:prSet/>
      <dgm:spPr/>
      <dgm:t>
        <a:bodyPr/>
        <a:lstStyle/>
        <a:p>
          <a:endParaRPr lang="pt-BR" sz="2000"/>
        </a:p>
      </dgm:t>
    </dgm:pt>
    <dgm:pt modelId="{DC6BB05B-B83D-464F-AD99-2AD9EFA3D7CF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pt-BR" sz="1400" dirty="0">
              <a:solidFill>
                <a:schemeClr val="bg2">
                  <a:lumMod val="25000"/>
                </a:schemeClr>
              </a:solidFill>
            </a:rPr>
            <a:t>Resgate </a:t>
          </a:r>
        </a:p>
      </dgm:t>
    </dgm:pt>
    <dgm:pt modelId="{47F2A36B-1F21-468C-9AE5-E77B0D902CB1}" type="parTrans" cxnId="{F10D1327-830F-457B-B9E2-91DEE2B51BA3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 sz="2000"/>
        </a:p>
      </dgm:t>
    </dgm:pt>
    <dgm:pt modelId="{D0263AEF-9B49-4ACB-9D73-C7F5496D03A5}" type="sibTrans" cxnId="{F10D1327-830F-457B-B9E2-91DEE2B51BA3}">
      <dgm:prSet/>
      <dgm:spPr/>
      <dgm:t>
        <a:bodyPr/>
        <a:lstStyle/>
        <a:p>
          <a:endParaRPr lang="pt-BR" sz="2000"/>
        </a:p>
      </dgm:t>
    </dgm:pt>
    <dgm:pt modelId="{D9D7EC64-DDC1-4904-A4E2-90A4ED2BFBD3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algn="ctr"/>
          <a:r>
            <a:rPr lang="pt-BR" sz="1400" dirty="0">
              <a:solidFill>
                <a:schemeClr val="bg2">
                  <a:lumMod val="25000"/>
                </a:schemeClr>
              </a:solidFill>
            </a:rPr>
            <a:t>Resgate</a:t>
          </a:r>
        </a:p>
      </dgm:t>
    </dgm:pt>
    <dgm:pt modelId="{D564D5E2-219C-4BD1-BE6A-8BC9569A561D}" type="parTrans" cxnId="{35FF44AF-170A-4472-8DA2-5EE8FE19CDC1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 sz="2000"/>
        </a:p>
      </dgm:t>
    </dgm:pt>
    <dgm:pt modelId="{62912CE9-6ABA-454E-89A0-F50D2F180F66}" type="sibTrans" cxnId="{35FF44AF-170A-4472-8DA2-5EE8FE19CDC1}">
      <dgm:prSet/>
      <dgm:spPr/>
      <dgm:t>
        <a:bodyPr/>
        <a:lstStyle/>
        <a:p>
          <a:endParaRPr lang="pt-BR" sz="2000"/>
        </a:p>
      </dgm:t>
    </dgm:pt>
    <dgm:pt modelId="{49E2BA75-263A-45C8-8567-91138EAE376B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pt-BR" sz="1400" dirty="0">
              <a:solidFill>
                <a:schemeClr val="bg2">
                  <a:lumMod val="25000"/>
                </a:schemeClr>
              </a:solidFill>
            </a:rPr>
            <a:t>Portabilidade</a:t>
          </a:r>
        </a:p>
      </dgm:t>
    </dgm:pt>
    <dgm:pt modelId="{3C13888F-61D4-4BC9-B7F6-B8D33A321581}" type="parTrans" cxnId="{B40B8390-FCA1-4A8E-B3D6-7FA06E76C4A1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 sz="2000"/>
        </a:p>
      </dgm:t>
    </dgm:pt>
    <dgm:pt modelId="{28712996-24CE-4FCC-872A-F77D0AFA8409}" type="sibTrans" cxnId="{B40B8390-FCA1-4A8E-B3D6-7FA06E76C4A1}">
      <dgm:prSet/>
      <dgm:spPr/>
      <dgm:t>
        <a:bodyPr/>
        <a:lstStyle/>
        <a:p>
          <a:endParaRPr lang="pt-BR" sz="2000"/>
        </a:p>
      </dgm:t>
    </dgm:pt>
    <dgm:pt modelId="{F8E57753-353F-4BEE-B590-7D5D582EC3E5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pt-BR" sz="1400" dirty="0">
              <a:solidFill>
                <a:schemeClr val="bg2">
                  <a:lumMod val="25000"/>
                </a:schemeClr>
              </a:solidFill>
            </a:rPr>
            <a:t>BPD</a:t>
          </a:r>
        </a:p>
      </dgm:t>
    </dgm:pt>
    <dgm:pt modelId="{229108B4-A805-43D3-AAA8-54919F0E8E7C}" type="parTrans" cxnId="{3D0A659F-EDE1-44CC-AC8F-A4609DD2E1D8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pt-BR" sz="2000"/>
        </a:p>
      </dgm:t>
    </dgm:pt>
    <dgm:pt modelId="{08F0D111-8B53-474A-A3B4-9B72F76D5124}" type="sibTrans" cxnId="{3D0A659F-EDE1-44CC-AC8F-A4609DD2E1D8}">
      <dgm:prSet/>
      <dgm:spPr/>
      <dgm:t>
        <a:bodyPr/>
        <a:lstStyle/>
        <a:p>
          <a:endParaRPr lang="pt-BR" sz="2000"/>
        </a:p>
      </dgm:t>
    </dgm:pt>
    <dgm:pt modelId="{7C8BBC33-57AB-48D0-8DAA-F6C4D0B540EF}" type="pres">
      <dgm:prSet presAssocID="{5242D3B4-E970-4FFD-B540-B6994801FE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895B32-C71A-44DD-9FB1-E8E4972E4BAA}" type="pres">
      <dgm:prSet presAssocID="{6E5FE416-76B6-4E94-A275-B27294F61DCF}" presName="hierRoot1" presStyleCnt="0">
        <dgm:presLayoutVars>
          <dgm:hierBranch val="init"/>
        </dgm:presLayoutVars>
      </dgm:prSet>
      <dgm:spPr/>
    </dgm:pt>
    <dgm:pt modelId="{5215CA28-EB8C-47E8-A5A6-94EC05F54F9F}" type="pres">
      <dgm:prSet presAssocID="{6E5FE416-76B6-4E94-A275-B27294F61DCF}" presName="rootComposite1" presStyleCnt="0"/>
      <dgm:spPr/>
    </dgm:pt>
    <dgm:pt modelId="{5471AC12-26AA-488F-B356-DA5F8F581415}" type="pres">
      <dgm:prSet presAssocID="{6E5FE416-76B6-4E94-A275-B27294F61DCF}" presName="rootText1" presStyleLbl="node0" presStyleIdx="0" presStyleCnt="1" custScaleX="193673">
        <dgm:presLayoutVars>
          <dgm:chPref val="3"/>
        </dgm:presLayoutVars>
      </dgm:prSet>
      <dgm:spPr/>
    </dgm:pt>
    <dgm:pt modelId="{9DD91AF9-4CE5-4EDC-A43A-08E1A60B9DC3}" type="pres">
      <dgm:prSet presAssocID="{6E5FE416-76B6-4E94-A275-B27294F61DCF}" presName="rootConnector1" presStyleLbl="node1" presStyleIdx="0" presStyleCnt="0"/>
      <dgm:spPr/>
    </dgm:pt>
    <dgm:pt modelId="{3C1A3140-1A40-4C62-B972-D4E2B1115A82}" type="pres">
      <dgm:prSet presAssocID="{6E5FE416-76B6-4E94-A275-B27294F61DCF}" presName="hierChild2" presStyleCnt="0"/>
      <dgm:spPr/>
    </dgm:pt>
    <dgm:pt modelId="{3B215BE2-8D2D-479C-AF62-61274D941084}" type="pres">
      <dgm:prSet presAssocID="{6E5FE416-76B6-4E94-A275-B27294F61DCF}" presName="hierChild3" presStyleCnt="0"/>
      <dgm:spPr/>
    </dgm:pt>
    <dgm:pt modelId="{8321E22E-34B7-4CD4-AA76-A28A9E6094B3}" type="pres">
      <dgm:prSet presAssocID="{380267E6-81D3-4662-BBBF-60A357CB9853}" presName="Name111" presStyleLbl="parChTrans1D2" presStyleIdx="0" presStyleCnt="2"/>
      <dgm:spPr/>
    </dgm:pt>
    <dgm:pt modelId="{FF5C8705-7148-44FE-8065-E926D78163F5}" type="pres">
      <dgm:prSet presAssocID="{0F3681B0-BF8C-4DBE-AAB6-F245D0EC0DE1}" presName="hierRoot3" presStyleCnt="0">
        <dgm:presLayoutVars>
          <dgm:hierBranch val="init"/>
        </dgm:presLayoutVars>
      </dgm:prSet>
      <dgm:spPr/>
    </dgm:pt>
    <dgm:pt modelId="{CB2F54CD-E0E5-49C5-BFCA-3A8C7D76B863}" type="pres">
      <dgm:prSet presAssocID="{0F3681B0-BF8C-4DBE-AAB6-F245D0EC0DE1}" presName="rootComposite3" presStyleCnt="0"/>
      <dgm:spPr/>
    </dgm:pt>
    <dgm:pt modelId="{87872690-9DF5-45A4-A644-D626778F44FB}" type="pres">
      <dgm:prSet presAssocID="{0F3681B0-BF8C-4DBE-AAB6-F245D0EC0DE1}" presName="rootText3" presStyleLbl="asst1" presStyleIdx="0" presStyleCnt="2">
        <dgm:presLayoutVars>
          <dgm:chPref val="3"/>
        </dgm:presLayoutVars>
      </dgm:prSet>
      <dgm:spPr/>
    </dgm:pt>
    <dgm:pt modelId="{2752BD7D-6549-424F-8ABD-B3783C8DF357}" type="pres">
      <dgm:prSet presAssocID="{0F3681B0-BF8C-4DBE-AAB6-F245D0EC0DE1}" presName="rootConnector3" presStyleLbl="asst1" presStyleIdx="0" presStyleCnt="2"/>
      <dgm:spPr/>
    </dgm:pt>
    <dgm:pt modelId="{85193EFF-4999-4FFB-A12E-B5398AE796AF}" type="pres">
      <dgm:prSet presAssocID="{0F3681B0-BF8C-4DBE-AAB6-F245D0EC0DE1}" presName="hierChild6" presStyleCnt="0"/>
      <dgm:spPr/>
    </dgm:pt>
    <dgm:pt modelId="{0D88C02A-B5D3-465C-9A73-FC888501692A}" type="pres">
      <dgm:prSet presAssocID="{6DBA3E87-B548-4F6D-ABFD-6E41BE6F236E}" presName="Name37" presStyleLbl="parChTrans1D3" presStyleIdx="0" presStyleCnt="6"/>
      <dgm:spPr/>
    </dgm:pt>
    <dgm:pt modelId="{AE4BE556-D077-41C9-8304-19B34D934537}" type="pres">
      <dgm:prSet presAssocID="{E2782A8B-6B59-4CAA-8847-CCF12EA86866}" presName="hierRoot2" presStyleCnt="0">
        <dgm:presLayoutVars>
          <dgm:hierBranch val="init"/>
        </dgm:presLayoutVars>
      </dgm:prSet>
      <dgm:spPr/>
    </dgm:pt>
    <dgm:pt modelId="{B1904611-E6D6-4E15-A3DB-025869C6E564}" type="pres">
      <dgm:prSet presAssocID="{E2782A8B-6B59-4CAA-8847-CCF12EA86866}" presName="rootComposite" presStyleCnt="0"/>
      <dgm:spPr/>
    </dgm:pt>
    <dgm:pt modelId="{17A329CD-005D-4C41-B96B-8CEB5B3CA369}" type="pres">
      <dgm:prSet presAssocID="{E2782A8B-6B59-4CAA-8847-CCF12EA86866}" presName="rootText" presStyleLbl="node3" presStyleIdx="0" presStyleCnt="6">
        <dgm:presLayoutVars>
          <dgm:chPref val="3"/>
        </dgm:presLayoutVars>
      </dgm:prSet>
      <dgm:spPr/>
    </dgm:pt>
    <dgm:pt modelId="{ABB224B0-8786-448A-85AF-83EBC9E92DCE}" type="pres">
      <dgm:prSet presAssocID="{E2782A8B-6B59-4CAA-8847-CCF12EA86866}" presName="rootConnector" presStyleLbl="node3" presStyleIdx="0" presStyleCnt="6"/>
      <dgm:spPr/>
    </dgm:pt>
    <dgm:pt modelId="{5368D781-453B-48DB-9D93-0E84D225ACC8}" type="pres">
      <dgm:prSet presAssocID="{E2782A8B-6B59-4CAA-8847-CCF12EA86866}" presName="hierChild4" presStyleCnt="0"/>
      <dgm:spPr/>
    </dgm:pt>
    <dgm:pt modelId="{7F145405-A2C5-4984-B12C-1B53E512A27F}" type="pres">
      <dgm:prSet presAssocID="{E2782A8B-6B59-4CAA-8847-CCF12EA86866}" presName="hierChild5" presStyleCnt="0"/>
      <dgm:spPr/>
    </dgm:pt>
    <dgm:pt modelId="{B0D0DD54-CE01-4A02-A40D-9D3893D50BBC}" type="pres">
      <dgm:prSet presAssocID="{56C354DC-1160-42A5-8DAA-5F48EEA307DB}" presName="Name37" presStyleLbl="parChTrans1D3" presStyleIdx="1" presStyleCnt="6"/>
      <dgm:spPr/>
    </dgm:pt>
    <dgm:pt modelId="{FD1DD3C1-AE7F-442D-998D-44C2D9D237A7}" type="pres">
      <dgm:prSet presAssocID="{B9B48844-6221-454C-8177-BDDAC472D08D}" presName="hierRoot2" presStyleCnt="0">
        <dgm:presLayoutVars>
          <dgm:hierBranch val="init"/>
        </dgm:presLayoutVars>
      </dgm:prSet>
      <dgm:spPr/>
    </dgm:pt>
    <dgm:pt modelId="{41C096E9-4141-4985-A8B2-D4CE18F303D0}" type="pres">
      <dgm:prSet presAssocID="{B9B48844-6221-454C-8177-BDDAC472D08D}" presName="rootComposite" presStyleCnt="0"/>
      <dgm:spPr/>
    </dgm:pt>
    <dgm:pt modelId="{71E46D94-AE2B-4A5E-9A99-734BDE600F29}" type="pres">
      <dgm:prSet presAssocID="{B9B48844-6221-454C-8177-BDDAC472D08D}" presName="rootText" presStyleLbl="node3" presStyleIdx="1" presStyleCnt="6" custScaleX="129278">
        <dgm:presLayoutVars>
          <dgm:chPref val="3"/>
        </dgm:presLayoutVars>
      </dgm:prSet>
      <dgm:spPr/>
    </dgm:pt>
    <dgm:pt modelId="{49F32727-F0A9-4CC7-BCA5-D1C64ED2F8ED}" type="pres">
      <dgm:prSet presAssocID="{B9B48844-6221-454C-8177-BDDAC472D08D}" presName="rootConnector" presStyleLbl="node3" presStyleIdx="1" presStyleCnt="6"/>
      <dgm:spPr/>
    </dgm:pt>
    <dgm:pt modelId="{8A183D05-9730-4271-A275-F9A994FEB770}" type="pres">
      <dgm:prSet presAssocID="{B9B48844-6221-454C-8177-BDDAC472D08D}" presName="hierChild4" presStyleCnt="0"/>
      <dgm:spPr/>
    </dgm:pt>
    <dgm:pt modelId="{02B592B3-F7CA-45FF-8005-1CF2631C58F5}" type="pres">
      <dgm:prSet presAssocID="{B9B48844-6221-454C-8177-BDDAC472D08D}" presName="hierChild5" presStyleCnt="0"/>
      <dgm:spPr/>
    </dgm:pt>
    <dgm:pt modelId="{416158E0-551B-4453-A75C-BB9ED7475AF2}" type="pres">
      <dgm:prSet presAssocID="{0F3681B0-BF8C-4DBE-AAB6-F245D0EC0DE1}" presName="hierChild7" presStyleCnt="0"/>
      <dgm:spPr/>
    </dgm:pt>
    <dgm:pt modelId="{F8EA8EC0-C049-4B33-9077-A738C44555C4}" type="pres">
      <dgm:prSet presAssocID="{D9D42B3C-342A-4BA1-BEFB-FF8EC8B01F50}" presName="Name111" presStyleLbl="parChTrans1D2" presStyleIdx="1" presStyleCnt="2"/>
      <dgm:spPr/>
    </dgm:pt>
    <dgm:pt modelId="{3AD6C970-C315-4641-BCF7-DAD7FE572E94}" type="pres">
      <dgm:prSet presAssocID="{47D67B6A-AF7E-4283-AF64-C4C088EB79F9}" presName="hierRoot3" presStyleCnt="0">
        <dgm:presLayoutVars>
          <dgm:hierBranch val="init"/>
        </dgm:presLayoutVars>
      </dgm:prSet>
      <dgm:spPr/>
    </dgm:pt>
    <dgm:pt modelId="{B7E07A82-FA00-4EF3-9C3D-402BBBC68DCF}" type="pres">
      <dgm:prSet presAssocID="{47D67B6A-AF7E-4283-AF64-C4C088EB79F9}" presName="rootComposite3" presStyleCnt="0"/>
      <dgm:spPr/>
    </dgm:pt>
    <dgm:pt modelId="{0815B6CD-307E-404F-B2F6-D8B30C467C86}" type="pres">
      <dgm:prSet presAssocID="{47D67B6A-AF7E-4283-AF64-C4C088EB79F9}" presName="rootText3" presStyleLbl="asst1" presStyleIdx="1" presStyleCnt="2">
        <dgm:presLayoutVars>
          <dgm:chPref val="3"/>
        </dgm:presLayoutVars>
      </dgm:prSet>
      <dgm:spPr/>
    </dgm:pt>
    <dgm:pt modelId="{AC2B97D2-0583-4454-A679-2E7C2DB77539}" type="pres">
      <dgm:prSet presAssocID="{47D67B6A-AF7E-4283-AF64-C4C088EB79F9}" presName="rootConnector3" presStyleLbl="asst1" presStyleIdx="1" presStyleCnt="2"/>
      <dgm:spPr/>
    </dgm:pt>
    <dgm:pt modelId="{575628B9-748B-4C10-B7DD-42E7F848712B}" type="pres">
      <dgm:prSet presAssocID="{47D67B6A-AF7E-4283-AF64-C4C088EB79F9}" presName="hierChild6" presStyleCnt="0"/>
      <dgm:spPr/>
    </dgm:pt>
    <dgm:pt modelId="{6E362637-04F4-4807-98D6-12CC1EB7DE15}" type="pres">
      <dgm:prSet presAssocID="{2881FCD4-8EEE-4629-9A2C-28FDCF0F23EB}" presName="Name37" presStyleLbl="parChTrans1D3" presStyleIdx="2" presStyleCnt="6"/>
      <dgm:spPr/>
    </dgm:pt>
    <dgm:pt modelId="{B545D874-5A68-4A52-A3D0-199531682C30}" type="pres">
      <dgm:prSet presAssocID="{C7188110-0536-4E3D-B13A-0C340F5F60EA}" presName="hierRoot2" presStyleCnt="0">
        <dgm:presLayoutVars>
          <dgm:hierBranch val="init"/>
        </dgm:presLayoutVars>
      </dgm:prSet>
      <dgm:spPr/>
    </dgm:pt>
    <dgm:pt modelId="{04E9887D-943E-4FBF-BADB-6B7AD25CCC0D}" type="pres">
      <dgm:prSet presAssocID="{C7188110-0536-4E3D-B13A-0C340F5F60EA}" presName="rootComposite" presStyleCnt="0"/>
      <dgm:spPr/>
    </dgm:pt>
    <dgm:pt modelId="{A1E5F3C9-8757-4123-A5C2-6A44F3C2B9DD}" type="pres">
      <dgm:prSet presAssocID="{C7188110-0536-4E3D-B13A-0C340F5F60EA}" presName="rootText" presStyleLbl="node3" presStyleIdx="2" presStyleCnt="6" custScaleX="115782">
        <dgm:presLayoutVars>
          <dgm:chPref val="3"/>
        </dgm:presLayoutVars>
      </dgm:prSet>
      <dgm:spPr/>
    </dgm:pt>
    <dgm:pt modelId="{1690C835-6F64-4A27-B62F-50D8D3110A81}" type="pres">
      <dgm:prSet presAssocID="{C7188110-0536-4E3D-B13A-0C340F5F60EA}" presName="rootConnector" presStyleLbl="node3" presStyleIdx="2" presStyleCnt="6"/>
      <dgm:spPr/>
    </dgm:pt>
    <dgm:pt modelId="{3F75CD56-6511-46EE-8AD0-714B0C1CC6DD}" type="pres">
      <dgm:prSet presAssocID="{C7188110-0536-4E3D-B13A-0C340F5F60EA}" presName="hierChild4" presStyleCnt="0"/>
      <dgm:spPr/>
    </dgm:pt>
    <dgm:pt modelId="{F80E99C0-5476-4A5F-84F9-4937EBBBC0D5}" type="pres">
      <dgm:prSet presAssocID="{D564D5E2-219C-4BD1-BE6A-8BC9569A561D}" presName="Name37" presStyleLbl="parChTrans1D4" presStyleIdx="0" presStyleCnt="5"/>
      <dgm:spPr/>
    </dgm:pt>
    <dgm:pt modelId="{65F69C8A-88A2-44BE-B4F2-73D771254508}" type="pres">
      <dgm:prSet presAssocID="{D9D7EC64-DDC1-4904-A4E2-90A4ED2BFBD3}" presName="hierRoot2" presStyleCnt="0">
        <dgm:presLayoutVars>
          <dgm:hierBranch val="init"/>
        </dgm:presLayoutVars>
      </dgm:prSet>
      <dgm:spPr/>
    </dgm:pt>
    <dgm:pt modelId="{850E5A1F-FFE6-4CA9-938D-90C4017CB616}" type="pres">
      <dgm:prSet presAssocID="{D9D7EC64-DDC1-4904-A4E2-90A4ED2BFBD3}" presName="rootComposite" presStyleCnt="0"/>
      <dgm:spPr/>
    </dgm:pt>
    <dgm:pt modelId="{6E34DC7F-7B61-40C0-B793-9AF45B800852}" type="pres">
      <dgm:prSet presAssocID="{D9D7EC64-DDC1-4904-A4E2-90A4ED2BFBD3}" presName="rootText" presStyleLbl="node4" presStyleIdx="0" presStyleCnt="5">
        <dgm:presLayoutVars>
          <dgm:chPref val="3"/>
        </dgm:presLayoutVars>
      </dgm:prSet>
      <dgm:spPr/>
    </dgm:pt>
    <dgm:pt modelId="{073E1BDE-042A-4137-A342-27509DF693EE}" type="pres">
      <dgm:prSet presAssocID="{D9D7EC64-DDC1-4904-A4E2-90A4ED2BFBD3}" presName="rootConnector" presStyleLbl="node4" presStyleIdx="0" presStyleCnt="5"/>
      <dgm:spPr/>
    </dgm:pt>
    <dgm:pt modelId="{4955362C-9DA4-429F-BD8C-64D2F4089977}" type="pres">
      <dgm:prSet presAssocID="{D9D7EC64-DDC1-4904-A4E2-90A4ED2BFBD3}" presName="hierChild4" presStyleCnt="0"/>
      <dgm:spPr/>
    </dgm:pt>
    <dgm:pt modelId="{A55366BC-2E6C-4B60-865C-C297EE621846}" type="pres">
      <dgm:prSet presAssocID="{D9D7EC64-DDC1-4904-A4E2-90A4ED2BFBD3}" presName="hierChild5" presStyleCnt="0"/>
      <dgm:spPr/>
    </dgm:pt>
    <dgm:pt modelId="{019538CB-F9E7-407A-991D-1531C5091C90}" type="pres">
      <dgm:prSet presAssocID="{3C13888F-61D4-4BC9-B7F6-B8D33A321581}" presName="Name37" presStyleLbl="parChTrans1D4" presStyleIdx="1" presStyleCnt="5"/>
      <dgm:spPr/>
    </dgm:pt>
    <dgm:pt modelId="{4154D031-BB57-4910-901B-0231058ABC91}" type="pres">
      <dgm:prSet presAssocID="{49E2BA75-263A-45C8-8567-91138EAE376B}" presName="hierRoot2" presStyleCnt="0">
        <dgm:presLayoutVars>
          <dgm:hierBranch val="init"/>
        </dgm:presLayoutVars>
      </dgm:prSet>
      <dgm:spPr/>
    </dgm:pt>
    <dgm:pt modelId="{3F1B8BDA-B55F-421A-8A52-11B9C500A3FB}" type="pres">
      <dgm:prSet presAssocID="{49E2BA75-263A-45C8-8567-91138EAE376B}" presName="rootComposite" presStyleCnt="0"/>
      <dgm:spPr/>
    </dgm:pt>
    <dgm:pt modelId="{A3DB9B17-6C8C-4750-9054-56FE55364896}" type="pres">
      <dgm:prSet presAssocID="{49E2BA75-263A-45C8-8567-91138EAE376B}" presName="rootText" presStyleLbl="node4" presStyleIdx="1" presStyleCnt="5">
        <dgm:presLayoutVars>
          <dgm:chPref val="3"/>
        </dgm:presLayoutVars>
      </dgm:prSet>
      <dgm:spPr/>
    </dgm:pt>
    <dgm:pt modelId="{31C0C266-4D22-41E0-AA87-8A42EB90F2A4}" type="pres">
      <dgm:prSet presAssocID="{49E2BA75-263A-45C8-8567-91138EAE376B}" presName="rootConnector" presStyleLbl="node4" presStyleIdx="1" presStyleCnt="5"/>
      <dgm:spPr/>
    </dgm:pt>
    <dgm:pt modelId="{9701BA74-F191-4FF9-93D0-3EBC98858E62}" type="pres">
      <dgm:prSet presAssocID="{49E2BA75-263A-45C8-8567-91138EAE376B}" presName="hierChild4" presStyleCnt="0"/>
      <dgm:spPr/>
    </dgm:pt>
    <dgm:pt modelId="{8A180302-FD55-446B-8F1E-30139428BE9B}" type="pres">
      <dgm:prSet presAssocID="{49E2BA75-263A-45C8-8567-91138EAE376B}" presName="hierChild5" presStyleCnt="0"/>
      <dgm:spPr/>
    </dgm:pt>
    <dgm:pt modelId="{6854117A-1639-4F30-AF3E-9AFA0F1B61EB}" type="pres">
      <dgm:prSet presAssocID="{229108B4-A805-43D3-AAA8-54919F0E8E7C}" presName="Name37" presStyleLbl="parChTrans1D4" presStyleIdx="2" presStyleCnt="5"/>
      <dgm:spPr/>
    </dgm:pt>
    <dgm:pt modelId="{E8F63EC1-4327-4731-B704-787FF10B95D2}" type="pres">
      <dgm:prSet presAssocID="{F8E57753-353F-4BEE-B590-7D5D582EC3E5}" presName="hierRoot2" presStyleCnt="0">
        <dgm:presLayoutVars>
          <dgm:hierBranch val="init"/>
        </dgm:presLayoutVars>
      </dgm:prSet>
      <dgm:spPr/>
    </dgm:pt>
    <dgm:pt modelId="{F7517EAC-49FF-4443-B1A3-926F4C9CC4AB}" type="pres">
      <dgm:prSet presAssocID="{F8E57753-353F-4BEE-B590-7D5D582EC3E5}" presName="rootComposite" presStyleCnt="0"/>
      <dgm:spPr/>
    </dgm:pt>
    <dgm:pt modelId="{A53C36D1-C786-41E2-A5AB-D4FEECCD7961}" type="pres">
      <dgm:prSet presAssocID="{F8E57753-353F-4BEE-B590-7D5D582EC3E5}" presName="rootText" presStyleLbl="node4" presStyleIdx="2" presStyleCnt="5">
        <dgm:presLayoutVars>
          <dgm:chPref val="3"/>
        </dgm:presLayoutVars>
      </dgm:prSet>
      <dgm:spPr/>
    </dgm:pt>
    <dgm:pt modelId="{39B30D0C-0BE0-4476-9D12-64261FB496C9}" type="pres">
      <dgm:prSet presAssocID="{F8E57753-353F-4BEE-B590-7D5D582EC3E5}" presName="rootConnector" presStyleLbl="node4" presStyleIdx="2" presStyleCnt="5"/>
      <dgm:spPr/>
    </dgm:pt>
    <dgm:pt modelId="{AF11C674-10F1-4566-B11D-1CF984A57914}" type="pres">
      <dgm:prSet presAssocID="{F8E57753-353F-4BEE-B590-7D5D582EC3E5}" presName="hierChild4" presStyleCnt="0"/>
      <dgm:spPr/>
    </dgm:pt>
    <dgm:pt modelId="{150108AD-FDA3-4E49-BD6C-B53102B19D67}" type="pres">
      <dgm:prSet presAssocID="{F8E57753-353F-4BEE-B590-7D5D582EC3E5}" presName="hierChild5" presStyleCnt="0"/>
      <dgm:spPr/>
    </dgm:pt>
    <dgm:pt modelId="{55233493-B5A2-42E5-9922-8F819A3DF999}" type="pres">
      <dgm:prSet presAssocID="{C7188110-0536-4E3D-B13A-0C340F5F60EA}" presName="hierChild5" presStyleCnt="0"/>
      <dgm:spPr/>
    </dgm:pt>
    <dgm:pt modelId="{5F152591-48D5-41C8-B5C2-65CC7CACB4B9}" type="pres">
      <dgm:prSet presAssocID="{44A7CF04-5BD4-4D3E-895F-16C1EAC6E12E}" presName="Name37" presStyleLbl="parChTrans1D3" presStyleIdx="3" presStyleCnt="6"/>
      <dgm:spPr/>
    </dgm:pt>
    <dgm:pt modelId="{68D4B03B-4F9B-424C-A7EE-55A676F2FEEC}" type="pres">
      <dgm:prSet presAssocID="{4A904B0D-66CC-4792-8204-CF517A566CD9}" presName="hierRoot2" presStyleCnt="0">
        <dgm:presLayoutVars>
          <dgm:hierBranch val="init"/>
        </dgm:presLayoutVars>
      </dgm:prSet>
      <dgm:spPr/>
    </dgm:pt>
    <dgm:pt modelId="{0C330F49-E2B5-4DF5-B888-61201777E3B8}" type="pres">
      <dgm:prSet presAssocID="{4A904B0D-66CC-4792-8204-CF517A566CD9}" presName="rootComposite" presStyleCnt="0"/>
      <dgm:spPr/>
    </dgm:pt>
    <dgm:pt modelId="{07687A10-F3EE-4A7C-9491-2D51FEC62D61}" type="pres">
      <dgm:prSet presAssocID="{4A904B0D-66CC-4792-8204-CF517A566CD9}" presName="rootText" presStyleLbl="node3" presStyleIdx="3" presStyleCnt="6">
        <dgm:presLayoutVars>
          <dgm:chPref val="3"/>
        </dgm:presLayoutVars>
      </dgm:prSet>
      <dgm:spPr/>
    </dgm:pt>
    <dgm:pt modelId="{8DE87883-C2F6-4DDC-ADD8-E6FB87AC8704}" type="pres">
      <dgm:prSet presAssocID="{4A904B0D-66CC-4792-8204-CF517A566CD9}" presName="rootConnector" presStyleLbl="node3" presStyleIdx="3" presStyleCnt="6"/>
      <dgm:spPr/>
    </dgm:pt>
    <dgm:pt modelId="{26FAE62B-28AC-4AFA-B3BC-D14EC3BEDE81}" type="pres">
      <dgm:prSet presAssocID="{4A904B0D-66CC-4792-8204-CF517A566CD9}" presName="hierChild4" presStyleCnt="0"/>
      <dgm:spPr/>
    </dgm:pt>
    <dgm:pt modelId="{47B0D1E2-A3A7-4FE5-A66F-A7D405011CDC}" type="pres">
      <dgm:prSet presAssocID="{4A904B0D-66CC-4792-8204-CF517A566CD9}" presName="hierChild5" presStyleCnt="0"/>
      <dgm:spPr/>
    </dgm:pt>
    <dgm:pt modelId="{50126857-9431-4DBB-8733-F093918C25BA}" type="pres">
      <dgm:prSet presAssocID="{D897371B-9561-404C-94C5-C270221CC20D}" presName="Name37" presStyleLbl="parChTrans1D3" presStyleIdx="4" presStyleCnt="6"/>
      <dgm:spPr/>
    </dgm:pt>
    <dgm:pt modelId="{49BE6765-D2FD-446B-AE85-F98E021AF2A4}" type="pres">
      <dgm:prSet presAssocID="{DF8F8BCA-232A-4A3B-B794-01085C086D63}" presName="hierRoot2" presStyleCnt="0">
        <dgm:presLayoutVars>
          <dgm:hierBranch val="init"/>
        </dgm:presLayoutVars>
      </dgm:prSet>
      <dgm:spPr/>
    </dgm:pt>
    <dgm:pt modelId="{88099F68-9BAF-477B-8691-D85720D68188}" type="pres">
      <dgm:prSet presAssocID="{DF8F8BCA-232A-4A3B-B794-01085C086D63}" presName="rootComposite" presStyleCnt="0"/>
      <dgm:spPr/>
    </dgm:pt>
    <dgm:pt modelId="{A9543FDA-D957-4473-8286-62E475AD8919}" type="pres">
      <dgm:prSet presAssocID="{DF8F8BCA-232A-4A3B-B794-01085C086D63}" presName="rootText" presStyleLbl="node3" presStyleIdx="4" presStyleCnt="6">
        <dgm:presLayoutVars>
          <dgm:chPref val="3"/>
        </dgm:presLayoutVars>
      </dgm:prSet>
      <dgm:spPr/>
    </dgm:pt>
    <dgm:pt modelId="{67671D3E-831B-4695-A8F0-13F30FCADAED}" type="pres">
      <dgm:prSet presAssocID="{DF8F8BCA-232A-4A3B-B794-01085C086D63}" presName="rootConnector" presStyleLbl="node3" presStyleIdx="4" presStyleCnt="6"/>
      <dgm:spPr/>
    </dgm:pt>
    <dgm:pt modelId="{B6A173DD-5BFF-4D9B-A03B-2BBF8ABF6CE1}" type="pres">
      <dgm:prSet presAssocID="{DF8F8BCA-232A-4A3B-B794-01085C086D63}" presName="hierChild4" presStyleCnt="0"/>
      <dgm:spPr/>
    </dgm:pt>
    <dgm:pt modelId="{F296AAF9-9A8B-4399-A5A0-8890B4574BCD}" type="pres">
      <dgm:prSet presAssocID="{DF8F8BCA-232A-4A3B-B794-01085C086D63}" presName="hierChild5" presStyleCnt="0"/>
      <dgm:spPr/>
    </dgm:pt>
    <dgm:pt modelId="{000A23EB-B720-4076-A23B-5B0C03AEA0DC}" type="pres">
      <dgm:prSet presAssocID="{3BE04946-5BAB-4B5B-AA19-11736D781E5A}" presName="Name37" presStyleLbl="parChTrans1D3" presStyleIdx="5" presStyleCnt="6"/>
      <dgm:spPr/>
    </dgm:pt>
    <dgm:pt modelId="{734045E0-50C2-425C-B71B-4080A5F18AF6}" type="pres">
      <dgm:prSet presAssocID="{243670AE-7844-4700-9FBF-19FB11A837D6}" presName="hierRoot2" presStyleCnt="0">
        <dgm:presLayoutVars>
          <dgm:hierBranch val="init"/>
        </dgm:presLayoutVars>
      </dgm:prSet>
      <dgm:spPr/>
    </dgm:pt>
    <dgm:pt modelId="{90D4C6BC-6E2F-469E-852B-4D005374669A}" type="pres">
      <dgm:prSet presAssocID="{243670AE-7844-4700-9FBF-19FB11A837D6}" presName="rootComposite" presStyleCnt="0"/>
      <dgm:spPr/>
    </dgm:pt>
    <dgm:pt modelId="{77995CC4-E79D-4D07-AD82-4178E2FFC4BB}" type="pres">
      <dgm:prSet presAssocID="{243670AE-7844-4700-9FBF-19FB11A837D6}" presName="rootText" presStyleLbl="node3" presStyleIdx="5" presStyleCnt="6">
        <dgm:presLayoutVars>
          <dgm:chPref val="3"/>
        </dgm:presLayoutVars>
      </dgm:prSet>
      <dgm:spPr/>
    </dgm:pt>
    <dgm:pt modelId="{6564913D-9A48-42C6-92B4-824256FA821C}" type="pres">
      <dgm:prSet presAssocID="{243670AE-7844-4700-9FBF-19FB11A837D6}" presName="rootConnector" presStyleLbl="node3" presStyleIdx="5" presStyleCnt="6"/>
      <dgm:spPr/>
    </dgm:pt>
    <dgm:pt modelId="{BFBEFDA2-FBB8-4EA5-A215-41317DC1353D}" type="pres">
      <dgm:prSet presAssocID="{243670AE-7844-4700-9FBF-19FB11A837D6}" presName="hierChild4" presStyleCnt="0"/>
      <dgm:spPr/>
    </dgm:pt>
    <dgm:pt modelId="{120B2AE8-10BE-469A-8C61-77BE7F31E772}" type="pres">
      <dgm:prSet presAssocID="{87D23280-4019-4CB8-8B07-5935CA371498}" presName="Name37" presStyleLbl="parChTrans1D4" presStyleIdx="3" presStyleCnt="5"/>
      <dgm:spPr/>
    </dgm:pt>
    <dgm:pt modelId="{7EC38B47-50E1-461A-BE68-C0984559F693}" type="pres">
      <dgm:prSet presAssocID="{40B28816-E867-48E7-9065-7BBDCC615101}" presName="hierRoot2" presStyleCnt="0">
        <dgm:presLayoutVars>
          <dgm:hierBranch val="init"/>
        </dgm:presLayoutVars>
      </dgm:prSet>
      <dgm:spPr/>
    </dgm:pt>
    <dgm:pt modelId="{FC8A7715-F6F4-4DA4-8A0C-4380236345A9}" type="pres">
      <dgm:prSet presAssocID="{40B28816-E867-48E7-9065-7BBDCC615101}" presName="rootComposite" presStyleCnt="0"/>
      <dgm:spPr/>
    </dgm:pt>
    <dgm:pt modelId="{D458F063-B192-4B78-AA55-E1493924A23F}" type="pres">
      <dgm:prSet presAssocID="{40B28816-E867-48E7-9065-7BBDCC615101}" presName="rootText" presStyleLbl="node4" presStyleIdx="3" presStyleCnt="5">
        <dgm:presLayoutVars>
          <dgm:chPref val="3"/>
        </dgm:presLayoutVars>
      </dgm:prSet>
      <dgm:spPr/>
    </dgm:pt>
    <dgm:pt modelId="{6E391070-2355-4047-86C9-CC6C46DEB07B}" type="pres">
      <dgm:prSet presAssocID="{40B28816-E867-48E7-9065-7BBDCC615101}" presName="rootConnector" presStyleLbl="node4" presStyleIdx="3" presStyleCnt="5"/>
      <dgm:spPr/>
    </dgm:pt>
    <dgm:pt modelId="{0D90128B-AEA9-47A1-BF36-28EB9E236C57}" type="pres">
      <dgm:prSet presAssocID="{40B28816-E867-48E7-9065-7BBDCC615101}" presName="hierChild4" presStyleCnt="0"/>
      <dgm:spPr/>
    </dgm:pt>
    <dgm:pt modelId="{3EEF91BA-D2FC-427B-9C03-D121AE08CDDB}" type="pres">
      <dgm:prSet presAssocID="{40B28816-E867-48E7-9065-7BBDCC615101}" presName="hierChild5" presStyleCnt="0"/>
      <dgm:spPr/>
    </dgm:pt>
    <dgm:pt modelId="{30C3A2C1-BD43-416A-8B6C-652A749AF4FF}" type="pres">
      <dgm:prSet presAssocID="{47F2A36B-1F21-468C-9AE5-E77B0D902CB1}" presName="Name37" presStyleLbl="parChTrans1D4" presStyleIdx="4" presStyleCnt="5"/>
      <dgm:spPr/>
    </dgm:pt>
    <dgm:pt modelId="{7A649C7F-9A8E-4071-B35F-5BBA53E994A7}" type="pres">
      <dgm:prSet presAssocID="{DC6BB05B-B83D-464F-AD99-2AD9EFA3D7CF}" presName="hierRoot2" presStyleCnt="0">
        <dgm:presLayoutVars>
          <dgm:hierBranch val="init"/>
        </dgm:presLayoutVars>
      </dgm:prSet>
      <dgm:spPr/>
    </dgm:pt>
    <dgm:pt modelId="{B413BE6F-25EE-4693-971B-4CA33F4F1E5B}" type="pres">
      <dgm:prSet presAssocID="{DC6BB05B-B83D-464F-AD99-2AD9EFA3D7CF}" presName="rootComposite" presStyleCnt="0"/>
      <dgm:spPr/>
    </dgm:pt>
    <dgm:pt modelId="{4CB5E42D-8427-4ABF-8154-AE74CBDA51E1}" type="pres">
      <dgm:prSet presAssocID="{DC6BB05B-B83D-464F-AD99-2AD9EFA3D7CF}" presName="rootText" presStyleLbl="node4" presStyleIdx="4" presStyleCnt="5">
        <dgm:presLayoutVars>
          <dgm:chPref val="3"/>
        </dgm:presLayoutVars>
      </dgm:prSet>
      <dgm:spPr/>
    </dgm:pt>
    <dgm:pt modelId="{26A6C69B-0989-4EBA-AC50-7432CBBE7548}" type="pres">
      <dgm:prSet presAssocID="{DC6BB05B-B83D-464F-AD99-2AD9EFA3D7CF}" presName="rootConnector" presStyleLbl="node4" presStyleIdx="4" presStyleCnt="5"/>
      <dgm:spPr/>
    </dgm:pt>
    <dgm:pt modelId="{3B8A9D82-10DF-426B-934E-35325B62B3E0}" type="pres">
      <dgm:prSet presAssocID="{DC6BB05B-B83D-464F-AD99-2AD9EFA3D7CF}" presName="hierChild4" presStyleCnt="0"/>
      <dgm:spPr/>
    </dgm:pt>
    <dgm:pt modelId="{C321E183-AA85-4B5B-B7B6-67614C1F4F6C}" type="pres">
      <dgm:prSet presAssocID="{DC6BB05B-B83D-464F-AD99-2AD9EFA3D7CF}" presName="hierChild5" presStyleCnt="0"/>
      <dgm:spPr/>
    </dgm:pt>
    <dgm:pt modelId="{ED79AD02-3E56-4749-8C0D-0C0493348A53}" type="pres">
      <dgm:prSet presAssocID="{243670AE-7844-4700-9FBF-19FB11A837D6}" presName="hierChild5" presStyleCnt="0"/>
      <dgm:spPr/>
    </dgm:pt>
    <dgm:pt modelId="{B32F49C3-7C36-438D-9322-791078273FCC}" type="pres">
      <dgm:prSet presAssocID="{47D67B6A-AF7E-4283-AF64-C4C088EB79F9}" presName="hierChild7" presStyleCnt="0"/>
      <dgm:spPr/>
    </dgm:pt>
  </dgm:ptLst>
  <dgm:cxnLst>
    <dgm:cxn modelId="{8A7B7708-D7D1-43AC-905F-C595BAABB3CC}" type="presOf" srcId="{6E5FE416-76B6-4E94-A275-B27294F61DCF}" destId="{5471AC12-26AA-488F-B356-DA5F8F581415}" srcOrd="0" destOrd="0" presId="urn:microsoft.com/office/officeart/2005/8/layout/orgChart1"/>
    <dgm:cxn modelId="{60C1CB0C-0C51-454D-812A-79D12490BA4C}" type="presOf" srcId="{D9D7EC64-DDC1-4904-A4E2-90A4ED2BFBD3}" destId="{6E34DC7F-7B61-40C0-B793-9AF45B800852}" srcOrd="0" destOrd="0" presId="urn:microsoft.com/office/officeart/2005/8/layout/orgChart1"/>
    <dgm:cxn modelId="{F0D7A010-5418-423A-BD05-30702C75E821}" type="presOf" srcId="{6E5FE416-76B6-4E94-A275-B27294F61DCF}" destId="{9DD91AF9-4CE5-4EDC-A43A-08E1A60B9DC3}" srcOrd="1" destOrd="0" presId="urn:microsoft.com/office/officeart/2005/8/layout/orgChart1"/>
    <dgm:cxn modelId="{D6794F11-D1CF-4EF3-8D28-AA6133AF990D}" type="presOf" srcId="{6DBA3E87-B548-4F6D-ABFD-6E41BE6F236E}" destId="{0D88C02A-B5D3-465C-9A73-FC888501692A}" srcOrd="0" destOrd="0" presId="urn:microsoft.com/office/officeart/2005/8/layout/orgChart1"/>
    <dgm:cxn modelId="{C3A5C214-4FE5-4C9B-8C3C-C6A02E9A74D1}" type="presOf" srcId="{C7188110-0536-4E3D-B13A-0C340F5F60EA}" destId="{A1E5F3C9-8757-4123-A5C2-6A44F3C2B9DD}" srcOrd="0" destOrd="0" presId="urn:microsoft.com/office/officeart/2005/8/layout/orgChart1"/>
    <dgm:cxn modelId="{8233B821-B5E8-44BC-80B9-454C26203B92}" type="presOf" srcId="{40B28816-E867-48E7-9065-7BBDCC615101}" destId="{6E391070-2355-4047-86C9-CC6C46DEB07B}" srcOrd="1" destOrd="0" presId="urn:microsoft.com/office/officeart/2005/8/layout/orgChart1"/>
    <dgm:cxn modelId="{F10D1327-830F-457B-B9E2-91DEE2B51BA3}" srcId="{243670AE-7844-4700-9FBF-19FB11A837D6}" destId="{DC6BB05B-B83D-464F-AD99-2AD9EFA3D7CF}" srcOrd="1" destOrd="0" parTransId="{47F2A36B-1F21-468C-9AE5-E77B0D902CB1}" sibTransId="{D0263AEF-9B49-4ACB-9D73-C7F5496D03A5}"/>
    <dgm:cxn modelId="{4DF1CF2D-CF80-48A0-9B86-B06529804802}" type="presOf" srcId="{B9B48844-6221-454C-8177-BDDAC472D08D}" destId="{71E46D94-AE2B-4A5E-9A99-734BDE600F29}" srcOrd="0" destOrd="0" presId="urn:microsoft.com/office/officeart/2005/8/layout/orgChart1"/>
    <dgm:cxn modelId="{3E046336-395E-4528-B59A-D601A2191908}" srcId="{6E5FE416-76B6-4E94-A275-B27294F61DCF}" destId="{47D67B6A-AF7E-4283-AF64-C4C088EB79F9}" srcOrd="1" destOrd="0" parTransId="{D9D42B3C-342A-4BA1-BEFB-FF8EC8B01F50}" sibTransId="{F2B7458B-CCB6-4A84-91B3-09BD8FB9F02B}"/>
    <dgm:cxn modelId="{22AC5D61-EAF3-4B3F-A511-323F91537B9F}" type="presOf" srcId="{4A904B0D-66CC-4792-8204-CF517A566CD9}" destId="{07687A10-F3EE-4A7C-9491-2D51FEC62D61}" srcOrd="0" destOrd="0" presId="urn:microsoft.com/office/officeart/2005/8/layout/orgChart1"/>
    <dgm:cxn modelId="{4EAE6744-45FA-4A97-B727-37D8F556B68C}" srcId="{47D67B6A-AF7E-4283-AF64-C4C088EB79F9}" destId="{4A904B0D-66CC-4792-8204-CF517A566CD9}" srcOrd="1" destOrd="0" parTransId="{44A7CF04-5BD4-4D3E-895F-16C1EAC6E12E}" sibTransId="{83296DC5-8FDC-4566-9784-A03C72C6BACF}"/>
    <dgm:cxn modelId="{C627F869-57D0-462C-881C-667A1E1AF04A}" type="presOf" srcId="{D9D7EC64-DDC1-4904-A4E2-90A4ED2BFBD3}" destId="{073E1BDE-042A-4137-A342-27509DF693EE}" srcOrd="1" destOrd="0" presId="urn:microsoft.com/office/officeart/2005/8/layout/orgChart1"/>
    <dgm:cxn modelId="{E56EE54C-A179-4158-90B0-C76738102562}" type="presOf" srcId="{243670AE-7844-4700-9FBF-19FB11A837D6}" destId="{6564913D-9A48-42C6-92B4-824256FA821C}" srcOrd="1" destOrd="0" presId="urn:microsoft.com/office/officeart/2005/8/layout/orgChart1"/>
    <dgm:cxn modelId="{0D02644E-B4D5-44FF-9A87-25B771A6CBB8}" type="presOf" srcId="{0F3681B0-BF8C-4DBE-AAB6-F245D0EC0DE1}" destId="{87872690-9DF5-45A4-A644-D626778F44FB}" srcOrd="0" destOrd="0" presId="urn:microsoft.com/office/officeart/2005/8/layout/orgChart1"/>
    <dgm:cxn modelId="{AF168E51-807E-4DFD-A2BE-DA9600D71727}" type="presOf" srcId="{4A904B0D-66CC-4792-8204-CF517A566CD9}" destId="{8DE87883-C2F6-4DDC-ADD8-E6FB87AC8704}" srcOrd="1" destOrd="0" presId="urn:microsoft.com/office/officeart/2005/8/layout/orgChart1"/>
    <dgm:cxn modelId="{2A109452-CF4A-4C65-B14B-95AA25FDF09E}" srcId="{6E5FE416-76B6-4E94-A275-B27294F61DCF}" destId="{0F3681B0-BF8C-4DBE-AAB6-F245D0EC0DE1}" srcOrd="0" destOrd="0" parTransId="{380267E6-81D3-4662-BBBF-60A357CB9853}" sibTransId="{5BFCE762-FA9F-40EA-813F-AA6D0B1CEA8C}"/>
    <dgm:cxn modelId="{A3C70B55-0192-4D28-A4C5-68E49E376CE7}" type="presOf" srcId="{D564D5E2-219C-4BD1-BE6A-8BC9569A561D}" destId="{F80E99C0-5476-4A5F-84F9-4937EBBBC0D5}" srcOrd="0" destOrd="0" presId="urn:microsoft.com/office/officeart/2005/8/layout/orgChart1"/>
    <dgm:cxn modelId="{C10BD076-F432-4190-8AFD-D1504CABAC49}" type="presOf" srcId="{5242D3B4-E970-4FFD-B540-B6994801FE5D}" destId="{7C8BBC33-57AB-48D0-8DAA-F6C4D0B540EF}" srcOrd="0" destOrd="0" presId="urn:microsoft.com/office/officeart/2005/8/layout/orgChart1"/>
    <dgm:cxn modelId="{6CA0DC77-3F5F-4EBF-B405-25D3D3E7BACC}" type="presOf" srcId="{40B28816-E867-48E7-9065-7BBDCC615101}" destId="{D458F063-B192-4B78-AA55-E1493924A23F}" srcOrd="0" destOrd="0" presId="urn:microsoft.com/office/officeart/2005/8/layout/orgChart1"/>
    <dgm:cxn modelId="{54639258-DD0A-456E-93E6-D9A40209DF80}" type="presOf" srcId="{380267E6-81D3-4662-BBBF-60A357CB9853}" destId="{8321E22E-34B7-4CD4-AA76-A28A9E6094B3}" srcOrd="0" destOrd="0" presId="urn:microsoft.com/office/officeart/2005/8/layout/orgChart1"/>
    <dgm:cxn modelId="{51322B7A-07EB-4270-90B8-D9D4C2F85AA1}" type="presOf" srcId="{243670AE-7844-4700-9FBF-19FB11A837D6}" destId="{77995CC4-E79D-4D07-AD82-4178E2FFC4BB}" srcOrd="0" destOrd="0" presId="urn:microsoft.com/office/officeart/2005/8/layout/orgChart1"/>
    <dgm:cxn modelId="{D7943E7E-9570-4DF0-AD4A-28A633FCE64D}" type="presOf" srcId="{F8E57753-353F-4BEE-B590-7D5D582EC3E5}" destId="{39B30D0C-0BE0-4476-9D12-64261FB496C9}" srcOrd="1" destOrd="0" presId="urn:microsoft.com/office/officeart/2005/8/layout/orgChart1"/>
    <dgm:cxn modelId="{05539F84-CA07-40F4-9D7E-7FC656931677}" type="presOf" srcId="{C7188110-0536-4E3D-B13A-0C340F5F60EA}" destId="{1690C835-6F64-4A27-B62F-50D8D3110A81}" srcOrd="1" destOrd="0" presId="urn:microsoft.com/office/officeart/2005/8/layout/orgChart1"/>
    <dgm:cxn modelId="{E88BC28D-CEDD-4C7A-BCA4-7D168DB7B8AC}" srcId="{0F3681B0-BF8C-4DBE-AAB6-F245D0EC0DE1}" destId="{B9B48844-6221-454C-8177-BDDAC472D08D}" srcOrd="1" destOrd="0" parTransId="{56C354DC-1160-42A5-8DAA-5F48EEA307DB}" sibTransId="{524BD801-C134-41A2-8D82-27EA53D73A3D}"/>
    <dgm:cxn modelId="{B40B8390-FCA1-4A8E-B3D6-7FA06E76C4A1}" srcId="{C7188110-0536-4E3D-B13A-0C340F5F60EA}" destId="{49E2BA75-263A-45C8-8567-91138EAE376B}" srcOrd="1" destOrd="0" parTransId="{3C13888F-61D4-4BC9-B7F6-B8D33A321581}" sibTransId="{28712996-24CE-4FCC-872A-F77D0AFA8409}"/>
    <dgm:cxn modelId="{75B10391-888C-492A-AAC5-47FA3163D5CC}" type="presOf" srcId="{DF8F8BCA-232A-4A3B-B794-01085C086D63}" destId="{67671D3E-831B-4695-A8F0-13F30FCADAED}" srcOrd="1" destOrd="0" presId="urn:microsoft.com/office/officeart/2005/8/layout/orgChart1"/>
    <dgm:cxn modelId="{404D8291-EB87-41C8-A9F9-42D955D590D7}" srcId="{243670AE-7844-4700-9FBF-19FB11A837D6}" destId="{40B28816-E867-48E7-9065-7BBDCC615101}" srcOrd="0" destOrd="0" parTransId="{87D23280-4019-4CB8-8B07-5935CA371498}" sibTransId="{12000DF4-FF12-427C-9ECB-FB484A6CD698}"/>
    <dgm:cxn modelId="{D2149B93-0114-42C8-990A-D2ECFD029F21}" srcId="{0F3681B0-BF8C-4DBE-AAB6-F245D0EC0DE1}" destId="{E2782A8B-6B59-4CAA-8847-CCF12EA86866}" srcOrd="0" destOrd="0" parTransId="{6DBA3E87-B548-4F6D-ABFD-6E41BE6F236E}" sibTransId="{D3148B06-4BD3-4039-B315-93EE6038F307}"/>
    <dgm:cxn modelId="{96FFC594-9983-47CE-AB35-E43E2B99CB70}" srcId="{5242D3B4-E970-4FFD-B540-B6994801FE5D}" destId="{6E5FE416-76B6-4E94-A275-B27294F61DCF}" srcOrd="0" destOrd="0" parTransId="{F33AB623-0EF6-46A9-AE89-D073476799FA}" sibTransId="{9B6E3C2E-3A07-44E7-8993-EE9CB69F6FA6}"/>
    <dgm:cxn modelId="{4FA62999-2DB2-4F31-9C6E-C1546659E446}" type="presOf" srcId="{DF8F8BCA-232A-4A3B-B794-01085C086D63}" destId="{A9543FDA-D957-4473-8286-62E475AD8919}" srcOrd="0" destOrd="0" presId="urn:microsoft.com/office/officeart/2005/8/layout/orgChart1"/>
    <dgm:cxn modelId="{2B4A4099-15DC-45AA-8270-1BBA61EEBDE4}" srcId="{47D67B6A-AF7E-4283-AF64-C4C088EB79F9}" destId="{C7188110-0536-4E3D-B13A-0C340F5F60EA}" srcOrd="0" destOrd="0" parTransId="{2881FCD4-8EEE-4629-9A2C-28FDCF0F23EB}" sibTransId="{6F332DBF-6228-403C-A0CB-BADC83E9AA76}"/>
    <dgm:cxn modelId="{3D0A659F-EDE1-44CC-AC8F-A4609DD2E1D8}" srcId="{C7188110-0536-4E3D-B13A-0C340F5F60EA}" destId="{F8E57753-353F-4BEE-B590-7D5D582EC3E5}" srcOrd="2" destOrd="0" parTransId="{229108B4-A805-43D3-AAA8-54919F0E8E7C}" sibTransId="{08F0D111-8B53-474A-A3B4-9B72F76D5124}"/>
    <dgm:cxn modelId="{CE2A65A5-3218-415A-98B6-AA3AEC97DE32}" type="presOf" srcId="{49E2BA75-263A-45C8-8567-91138EAE376B}" destId="{A3DB9B17-6C8C-4750-9054-56FE55364896}" srcOrd="0" destOrd="0" presId="urn:microsoft.com/office/officeart/2005/8/layout/orgChart1"/>
    <dgm:cxn modelId="{BF3CFAA5-6BC8-45BC-BC8E-4D2B4FB2BA07}" type="presOf" srcId="{0F3681B0-BF8C-4DBE-AAB6-F245D0EC0DE1}" destId="{2752BD7D-6549-424F-8ABD-B3783C8DF357}" srcOrd="1" destOrd="0" presId="urn:microsoft.com/office/officeart/2005/8/layout/orgChart1"/>
    <dgm:cxn modelId="{93C53EA7-DE8C-4540-9B74-49F94FFEF639}" type="presOf" srcId="{DC6BB05B-B83D-464F-AD99-2AD9EFA3D7CF}" destId="{4CB5E42D-8427-4ABF-8154-AE74CBDA51E1}" srcOrd="0" destOrd="0" presId="urn:microsoft.com/office/officeart/2005/8/layout/orgChart1"/>
    <dgm:cxn modelId="{09E5A7AB-4ECC-401F-9E56-F8C8679CC4B3}" type="presOf" srcId="{44A7CF04-5BD4-4D3E-895F-16C1EAC6E12E}" destId="{5F152591-48D5-41C8-B5C2-65CC7CACB4B9}" srcOrd="0" destOrd="0" presId="urn:microsoft.com/office/officeart/2005/8/layout/orgChart1"/>
    <dgm:cxn modelId="{35FF44AF-170A-4472-8DA2-5EE8FE19CDC1}" srcId="{C7188110-0536-4E3D-B13A-0C340F5F60EA}" destId="{D9D7EC64-DDC1-4904-A4E2-90A4ED2BFBD3}" srcOrd="0" destOrd="0" parTransId="{D564D5E2-219C-4BD1-BE6A-8BC9569A561D}" sibTransId="{62912CE9-6ABA-454E-89A0-F50D2F180F66}"/>
    <dgm:cxn modelId="{D900E1B5-0CE0-458D-8ED8-36ECE2594B87}" type="presOf" srcId="{3C13888F-61D4-4BC9-B7F6-B8D33A321581}" destId="{019538CB-F9E7-407A-991D-1531C5091C90}" srcOrd="0" destOrd="0" presId="urn:microsoft.com/office/officeart/2005/8/layout/orgChart1"/>
    <dgm:cxn modelId="{2B7236B7-5D73-4DD4-9076-FA35DAC6C208}" srcId="{47D67B6A-AF7E-4283-AF64-C4C088EB79F9}" destId="{DF8F8BCA-232A-4A3B-B794-01085C086D63}" srcOrd="2" destOrd="0" parTransId="{D897371B-9561-404C-94C5-C270221CC20D}" sibTransId="{1112D987-A47F-47B2-9DD0-7A65D0FA5CED}"/>
    <dgm:cxn modelId="{A9D37FB8-D0F0-4E05-992C-57A9CD7D6202}" type="presOf" srcId="{D9D42B3C-342A-4BA1-BEFB-FF8EC8B01F50}" destId="{F8EA8EC0-C049-4B33-9077-A738C44555C4}" srcOrd="0" destOrd="0" presId="urn:microsoft.com/office/officeart/2005/8/layout/orgChart1"/>
    <dgm:cxn modelId="{BA4384B8-86F8-4955-859D-3F1A9F68F989}" type="presOf" srcId="{229108B4-A805-43D3-AAA8-54919F0E8E7C}" destId="{6854117A-1639-4F30-AF3E-9AFA0F1B61EB}" srcOrd="0" destOrd="0" presId="urn:microsoft.com/office/officeart/2005/8/layout/orgChart1"/>
    <dgm:cxn modelId="{D804EDBC-EA27-434B-B713-E8A13C062325}" type="presOf" srcId="{87D23280-4019-4CB8-8B07-5935CA371498}" destId="{120B2AE8-10BE-469A-8C61-77BE7F31E772}" srcOrd="0" destOrd="0" presId="urn:microsoft.com/office/officeart/2005/8/layout/orgChart1"/>
    <dgm:cxn modelId="{1C94FFBD-A23D-4CA7-9967-4957A49869F1}" type="presOf" srcId="{47D67B6A-AF7E-4283-AF64-C4C088EB79F9}" destId="{AC2B97D2-0583-4454-A679-2E7C2DB77539}" srcOrd="1" destOrd="0" presId="urn:microsoft.com/office/officeart/2005/8/layout/orgChart1"/>
    <dgm:cxn modelId="{7BF38DC0-4353-4AFD-A72B-F6EC4A79F6A9}" type="presOf" srcId="{2881FCD4-8EEE-4629-9A2C-28FDCF0F23EB}" destId="{6E362637-04F4-4807-98D6-12CC1EB7DE15}" srcOrd="0" destOrd="0" presId="urn:microsoft.com/office/officeart/2005/8/layout/orgChart1"/>
    <dgm:cxn modelId="{DB9DB4C9-2DB5-4EB8-B34B-7AEDB9C1AA21}" type="presOf" srcId="{47D67B6A-AF7E-4283-AF64-C4C088EB79F9}" destId="{0815B6CD-307E-404F-B2F6-D8B30C467C86}" srcOrd="0" destOrd="0" presId="urn:microsoft.com/office/officeart/2005/8/layout/orgChart1"/>
    <dgm:cxn modelId="{D0A258CA-A448-460A-840A-DA9C86E04019}" type="presOf" srcId="{D897371B-9561-404C-94C5-C270221CC20D}" destId="{50126857-9431-4DBB-8733-F093918C25BA}" srcOrd="0" destOrd="0" presId="urn:microsoft.com/office/officeart/2005/8/layout/orgChart1"/>
    <dgm:cxn modelId="{4CC20BCD-4A3C-467F-9B39-B54AD5EA4342}" type="presOf" srcId="{B9B48844-6221-454C-8177-BDDAC472D08D}" destId="{49F32727-F0A9-4CC7-BCA5-D1C64ED2F8ED}" srcOrd="1" destOrd="0" presId="urn:microsoft.com/office/officeart/2005/8/layout/orgChart1"/>
    <dgm:cxn modelId="{804F45CF-F7E8-4492-936E-6208786C6756}" type="presOf" srcId="{E2782A8B-6B59-4CAA-8847-CCF12EA86866}" destId="{17A329CD-005D-4C41-B96B-8CEB5B3CA369}" srcOrd="0" destOrd="0" presId="urn:microsoft.com/office/officeart/2005/8/layout/orgChart1"/>
    <dgm:cxn modelId="{8F0FFBD1-BC1F-4760-AB71-9744806B424E}" type="presOf" srcId="{47F2A36B-1F21-468C-9AE5-E77B0D902CB1}" destId="{30C3A2C1-BD43-416A-8B6C-652A749AF4FF}" srcOrd="0" destOrd="0" presId="urn:microsoft.com/office/officeart/2005/8/layout/orgChart1"/>
    <dgm:cxn modelId="{083598D2-9FFF-40B4-A303-73C9CFC0939E}" type="presOf" srcId="{3BE04946-5BAB-4B5B-AA19-11736D781E5A}" destId="{000A23EB-B720-4076-A23B-5B0C03AEA0DC}" srcOrd="0" destOrd="0" presId="urn:microsoft.com/office/officeart/2005/8/layout/orgChart1"/>
    <dgm:cxn modelId="{C82276DE-106E-49BF-A313-96AF804D4771}" type="presOf" srcId="{DC6BB05B-B83D-464F-AD99-2AD9EFA3D7CF}" destId="{26A6C69B-0989-4EBA-AC50-7432CBBE7548}" srcOrd="1" destOrd="0" presId="urn:microsoft.com/office/officeart/2005/8/layout/orgChart1"/>
    <dgm:cxn modelId="{78A563E1-023A-4AF9-9EF6-E61749E3C291}" type="presOf" srcId="{F8E57753-353F-4BEE-B590-7D5D582EC3E5}" destId="{A53C36D1-C786-41E2-A5AB-D4FEECCD7961}" srcOrd="0" destOrd="0" presId="urn:microsoft.com/office/officeart/2005/8/layout/orgChart1"/>
    <dgm:cxn modelId="{8E453BE3-AA19-48AB-9B6D-75FBDC7B0B4A}" srcId="{47D67B6A-AF7E-4283-AF64-C4C088EB79F9}" destId="{243670AE-7844-4700-9FBF-19FB11A837D6}" srcOrd="3" destOrd="0" parTransId="{3BE04946-5BAB-4B5B-AA19-11736D781E5A}" sibTransId="{484C127C-3EAA-41F3-96CC-95E2C47508CD}"/>
    <dgm:cxn modelId="{CAB57BEB-D5E9-4DA2-9FC3-6CBA9C4C12B1}" type="presOf" srcId="{56C354DC-1160-42A5-8DAA-5F48EEA307DB}" destId="{B0D0DD54-CE01-4A02-A40D-9D3893D50BBC}" srcOrd="0" destOrd="0" presId="urn:microsoft.com/office/officeart/2005/8/layout/orgChart1"/>
    <dgm:cxn modelId="{888425FB-C2A2-4E8C-905C-1F87F9928D39}" type="presOf" srcId="{49E2BA75-263A-45C8-8567-91138EAE376B}" destId="{31C0C266-4D22-41E0-AA87-8A42EB90F2A4}" srcOrd="1" destOrd="0" presId="urn:microsoft.com/office/officeart/2005/8/layout/orgChart1"/>
    <dgm:cxn modelId="{4F9CEAFF-B98B-4F04-935D-CE11FD5C2627}" type="presOf" srcId="{E2782A8B-6B59-4CAA-8847-CCF12EA86866}" destId="{ABB224B0-8786-448A-85AF-83EBC9E92DCE}" srcOrd="1" destOrd="0" presId="urn:microsoft.com/office/officeart/2005/8/layout/orgChart1"/>
    <dgm:cxn modelId="{98907D61-D459-45F8-8604-81373B84DB05}" type="presParOf" srcId="{7C8BBC33-57AB-48D0-8DAA-F6C4D0B540EF}" destId="{7D895B32-C71A-44DD-9FB1-E8E4972E4BAA}" srcOrd="0" destOrd="0" presId="urn:microsoft.com/office/officeart/2005/8/layout/orgChart1"/>
    <dgm:cxn modelId="{00CCE57C-9648-4E71-866B-C3628C48EB21}" type="presParOf" srcId="{7D895B32-C71A-44DD-9FB1-E8E4972E4BAA}" destId="{5215CA28-EB8C-47E8-A5A6-94EC05F54F9F}" srcOrd="0" destOrd="0" presId="urn:microsoft.com/office/officeart/2005/8/layout/orgChart1"/>
    <dgm:cxn modelId="{B3705D77-451B-47C3-AF3D-0D558EE71D7E}" type="presParOf" srcId="{5215CA28-EB8C-47E8-A5A6-94EC05F54F9F}" destId="{5471AC12-26AA-488F-B356-DA5F8F581415}" srcOrd="0" destOrd="0" presId="urn:microsoft.com/office/officeart/2005/8/layout/orgChart1"/>
    <dgm:cxn modelId="{D3BC827B-4FD1-4B80-A108-7FA45E6D20BF}" type="presParOf" srcId="{5215CA28-EB8C-47E8-A5A6-94EC05F54F9F}" destId="{9DD91AF9-4CE5-4EDC-A43A-08E1A60B9DC3}" srcOrd="1" destOrd="0" presId="urn:microsoft.com/office/officeart/2005/8/layout/orgChart1"/>
    <dgm:cxn modelId="{AC64414E-7D94-4B21-A40B-770DD03D3233}" type="presParOf" srcId="{7D895B32-C71A-44DD-9FB1-E8E4972E4BAA}" destId="{3C1A3140-1A40-4C62-B972-D4E2B1115A82}" srcOrd="1" destOrd="0" presId="urn:microsoft.com/office/officeart/2005/8/layout/orgChart1"/>
    <dgm:cxn modelId="{3392941B-40E7-4DE1-8038-A1CB187179C0}" type="presParOf" srcId="{7D895B32-C71A-44DD-9FB1-E8E4972E4BAA}" destId="{3B215BE2-8D2D-479C-AF62-61274D941084}" srcOrd="2" destOrd="0" presId="urn:microsoft.com/office/officeart/2005/8/layout/orgChart1"/>
    <dgm:cxn modelId="{A5680088-D68F-4F10-8CD5-3CD19B128DD9}" type="presParOf" srcId="{3B215BE2-8D2D-479C-AF62-61274D941084}" destId="{8321E22E-34B7-4CD4-AA76-A28A9E6094B3}" srcOrd="0" destOrd="0" presId="urn:microsoft.com/office/officeart/2005/8/layout/orgChart1"/>
    <dgm:cxn modelId="{3ED44C95-3198-4090-9212-1D0202583977}" type="presParOf" srcId="{3B215BE2-8D2D-479C-AF62-61274D941084}" destId="{FF5C8705-7148-44FE-8065-E926D78163F5}" srcOrd="1" destOrd="0" presId="urn:microsoft.com/office/officeart/2005/8/layout/orgChart1"/>
    <dgm:cxn modelId="{DC47947A-958F-4306-8AE6-997D25837099}" type="presParOf" srcId="{FF5C8705-7148-44FE-8065-E926D78163F5}" destId="{CB2F54CD-E0E5-49C5-BFCA-3A8C7D76B863}" srcOrd="0" destOrd="0" presId="urn:microsoft.com/office/officeart/2005/8/layout/orgChart1"/>
    <dgm:cxn modelId="{D4306AD8-C7E9-4CDE-836E-C87FE93B3769}" type="presParOf" srcId="{CB2F54CD-E0E5-49C5-BFCA-3A8C7D76B863}" destId="{87872690-9DF5-45A4-A644-D626778F44FB}" srcOrd="0" destOrd="0" presId="urn:microsoft.com/office/officeart/2005/8/layout/orgChart1"/>
    <dgm:cxn modelId="{0596C637-93B7-4E34-A5F5-3771CA69E210}" type="presParOf" srcId="{CB2F54CD-E0E5-49C5-BFCA-3A8C7D76B863}" destId="{2752BD7D-6549-424F-8ABD-B3783C8DF357}" srcOrd="1" destOrd="0" presId="urn:microsoft.com/office/officeart/2005/8/layout/orgChart1"/>
    <dgm:cxn modelId="{2FD59B52-68E5-4B79-A319-25DF1AB0A6D4}" type="presParOf" srcId="{FF5C8705-7148-44FE-8065-E926D78163F5}" destId="{85193EFF-4999-4FFB-A12E-B5398AE796AF}" srcOrd="1" destOrd="0" presId="urn:microsoft.com/office/officeart/2005/8/layout/orgChart1"/>
    <dgm:cxn modelId="{B56E7E67-444E-4B2D-9BCD-C5EAFEE76118}" type="presParOf" srcId="{85193EFF-4999-4FFB-A12E-B5398AE796AF}" destId="{0D88C02A-B5D3-465C-9A73-FC888501692A}" srcOrd="0" destOrd="0" presId="urn:microsoft.com/office/officeart/2005/8/layout/orgChart1"/>
    <dgm:cxn modelId="{3F683AEF-D425-4DC0-BBD1-F661FDDB5BFD}" type="presParOf" srcId="{85193EFF-4999-4FFB-A12E-B5398AE796AF}" destId="{AE4BE556-D077-41C9-8304-19B34D934537}" srcOrd="1" destOrd="0" presId="urn:microsoft.com/office/officeart/2005/8/layout/orgChart1"/>
    <dgm:cxn modelId="{325E6E2C-01D5-439F-9916-1AF431BB4C5C}" type="presParOf" srcId="{AE4BE556-D077-41C9-8304-19B34D934537}" destId="{B1904611-E6D6-4E15-A3DB-025869C6E564}" srcOrd="0" destOrd="0" presId="urn:microsoft.com/office/officeart/2005/8/layout/orgChart1"/>
    <dgm:cxn modelId="{DD5987CA-3AF0-4F61-81B7-D9A0C73C7FFB}" type="presParOf" srcId="{B1904611-E6D6-4E15-A3DB-025869C6E564}" destId="{17A329CD-005D-4C41-B96B-8CEB5B3CA369}" srcOrd="0" destOrd="0" presId="urn:microsoft.com/office/officeart/2005/8/layout/orgChart1"/>
    <dgm:cxn modelId="{3AAF826B-8A78-433D-9783-056D38F4ED81}" type="presParOf" srcId="{B1904611-E6D6-4E15-A3DB-025869C6E564}" destId="{ABB224B0-8786-448A-85AF-83EBC9E92DCE}" srcOrd="1" destOrd="0" presId="urn:microsoft.com/office/officeart/2005/8/layout/orgChart1"/>
    <dgm:cxn modelId="{B15E40EC-BF5F-41C6-846A-7456139F5D1D}" type="presParOf" srcId="{AE4BE556-D077-41C9-8304-19B34D934537}" destId="{5368D781-453B-48DB-9D93-0E84D225ACC8}" srcOrd="1" destOrd="0" presId="urn:microsoft.com/office/officeart/2005/8/layout/orgChart1"/>
    <dgm:cxn modelId="{9A0B3E29-B3A2-4C03-AADD-C8708360553D}" type="presParOf" srcId="{AE4BE556-D077-41C9-8304-19B34D934537}" destId="{7F145405-A2C5-4984-B12C-1B53E512A27F}" srcOrd="2" destOrd="0" presId="urn:microsoft.com/office/officeart/2005/8/layout/orgChart1"/>
    <dgm:cxn modelId="{6D9E662E-3602-458E-BBB8-29F725BA629A}" type="presParOf" srcId="{85193EFF-4999-4FFB-A12E-B5398AE796AF}" destId="{B0D0DD54-CE01-4A02-A40D-9D3893D50BBC}" srcOrd="2" destOrd="0" presId="urn:microsoft.com/office/officeart/2005/8/layout/orgChart1"/>
    <dgm:cxn modelId="{011E3C70-47B7-42F9-962A-9318EA4A1D68}" type="presParOf" srcId="{85193EFF-4999-4FFB-A12E-B5398AE796AF}" destId="{FD1DD3C1-AE7F-442D-998D-44C2D9D237A7}" srcOrd="3" destOrd="0" presId="urn:microsoft.com/office/officeart/2005/8/layout/orgChart1"/>
    <dgm:cxn modelId="{918FBCDA-5B56-43C3-92F3-54FDFCB5C7AC}" type="presParOf" srcId="{FD1DD3C1-AE7F-442D-998D-44C2D9D237A7}" destId="{41C096E9-4141-4985-A8B2-D4CE18F303D0}" srcOrd="0" destOrd="0" presId="urn:microsoft.com/office/officeart/2005/8/layout/orgChart1"/>
    <dgm:cxn modelId="{722F04C0-9A8C-4140-8D9E-B447A00517C6}" type="presParOf" srcId="{41C096E9-4141-4985-A8B2-D4CE18F303D0}" destId="{71E46D94-AE2B-4A5E-9A99-734BDE600F29}" srcOrd="0" destOrd="0" presId="urn:microsoft.com/office/officeart/2005/8/layout/orgChart1"/>
    <dgm:cxn modelId="{3779F9F6-454A-4245-81EC-53853C077F0A}" type="presParOf" srcId="{41C096E9-4141-4985-A8B2-D4CE18F303D0}" destId="{49F32727-F0A9-4CC7-BCA5-D1C64ED2F8ED}" srcOrd="1" destOrd="0" presId="urn:microsoft.com/office/officeart/2005/8/layout/orgChart1"/>
    <dgm:cxn modelId="{03B19D82-1408-4048-BE50-1D21E28C98FE}" type="presParOf" srcId="{FD1DD3C1-AE7F-442D-998D-44C2D9D237A7}" destId="{8A183D05-9730-4271-A275-F9A994FEB770}" srcOrd="1" destOrd="0" presId="urn:microsoft.com/office/officeart/2005/8/layout/orgChart1"/>
    <dgm:cxn modelId="{6623D391-1E87-49C5-A4B0-0ACC55A03724}" type="presParOf" srcId="{FD1DD3C1-AE7F-442D-998D-44C2D9D237A7}" destId="{02B592B3-F7CA-45FF-8005-1CF2631C58F5}" srcOrd="2" destOrd="0" presId="urn:microsoft.com/office/officeart/2005/8/layout/orgChart1"/>
    <dgm:cxn modelId="{1E3BA315-F8C5-4907-9D3C-D9992F77855C}" type="presParOf" srcId="{FF5C8705-7148-44FE-8065-E926D78163F5}" destId="{416158E0-551B-4453-A75C-BB9ED7475AF2}" srcOrd="2" destOrd="0" presId="urn:microsoft.com/office/officeart/2005/8/layout/orgChart1"/>
    <dgm:cxn modelId="{404EAEBB-C38B-4A37-AC50-0F18DDF93D9F}" type="presParOf" srcId="{3B215BE2-8D2D-479C-AF62-61274D941084}" destId="{F8EA8EC0-C049-4B33-9077-A738C44555C4}" srcOrd="2" destOrd="0" presId="urn:microsoft.com/office/officeart/2005/8/layout/orgChart1"/>
    <dgm:cxn modelId="{52AB2324-557F-4DFB-AC9A-949C659532DC}" type="presParOf" srcId="{3B215BE2-8D2D-479C-AF62-61274D941084}" destId="{3AD6C970-C315-4641-BCF7-DAD7FE572E94}" srcOrd="3" destOrd="0" presId="urn:microsoft.com/office/officeart/2005/8/layout/orgChart1"/>
    <dgm:cxn modelId="{33D49DC5-CAD7-4570-B0B9-DDD54881C4D4}" type="presParOf" srcId="{3AD6C970-C315-4641-BCF7-DAD7FE572E94}" destId="{B7E07A82-FA00-4EF3-9C3D-402BBBC68DCF}" srcOrd="0" destOrd="0" presId="urn:microsoft.com/office/officeart/2005/8/layout/orgChart1"/>
    <dgm:cxn modelId="{23CF3ABB-48B8-4188-83B3-5DFEDFFA4540}" type="presParOf" srcId="{B7E07A82-FA00-4EF3-9C3D-402BBBC68DCF}" destId="{0815B6CD-307E-404F-B2F6-D8B30C467C86}" srcOrd="0" destOrd="0" presId="urn:microsoft.com/office/officeart/2005/8/layout/orgChart1"/>
    <dgm:cxn modelId="{15A04037-7C52-4C9F-B5A5-4B0FCCE4FBBC}" type="presParOf" srcId="{B7E07A82-FA00-4EF3-9C3D-402BBBC68DCF}" destId="{AC2B97D2-0583-4454-A679-2E7C2DB77539}" srcOrd="1" destOrd="0" presId="urn:microsoft.com/office/officeart/2005/8/layout/orgChart1"/>
    <dgm:cxn modelId="{95D55914-3BF2-4257-BB22-030CC6F904CE}" type="presParOf" srcId="{3AD6C970-C315-4641-BCF7-DAD7FE572E94}" destId="{575628B9-748B-4C10-B7DD-42E7F848712B}" srcOrd="1" destOrd="0" presId="urn:microsoft.com/office/officeart/2005/8/layout/orgChart1"/>
    <dgm:cxn modelId="{E7FC9CE2-BC1C-4751-8659-DAFBE246EA52}" type="presParOf" srcId="{575628B9-748B-4C10-B7DD-42E7F848712B}" destId="{6E362637-04F4-4807-98D6-12CC1EB7DE15}" srcOrd="0" destOrd="0" presId="urn:microsoft.com/office/officeart/2005/8/layout/orgChart1"/>
    <dgm:cxn modelId="{45DA5765-D9DD-456D-AFBB-06E7AF79BE3E}" type="presParOf" srcId="{575628B9-748B-4C10-B7DD-42E7F848712B}" destId="{B545D874-5A68-4A52-A3D0-199531682C30}" srcOrd="1" destOrd="0" presId="urn:microsoft.com/office/officeart/2005/8/layout/orgChart1"/>
    <dgm:cxn modelId="{BF917212-3667-45E4-886A-CD318F3F7211}" type="presParOf" srcId="{B545D874-5A68-4A52-A3D0-199531682C30}" destId="{04E9887D-943E-4FBF-BADB-6B7AD25CCC0D}" srcOrd="0" destOrd="0" presId="urn:microsoft.com/office/officeart/2005/8/layout/orgChart1"/>
    <dgm:cxn modelId="{A4490043-09A2-453C-B79C-F94D8FAB2243}" type="presParOf" srcId="{04E9887D-943E-4FBF-BADB-6B7AD25CCC0D}" destId="{A1E5F3C9-8757-4123-A5C2-6A44F3C2B9DD}" srcOrd="0" destOrd="0" presId="urn:microsoft.com/office/officeart/2005/8/layout/orgChart1"/>
    <dgm:cxn modelId="{8A876DEA-9E4E-4CF1-99A9-77B35AEBBC8C}" type="presParOf" srcId="{04E9887D-943E-4FBF-BADB-6B7AD25CCC0D}" destId="{1690C835-6F64-4A27-B62F-50D8D3110A81}" srcOrd="1" destOrd="0" presId="urn:microsoft.com/office/officeart/2005/8/layout/orgChart1"/>
    <dgm:cxn modelId="{2C552FE6-53EF-43C0-B5F7-72B5BE4D9412}" type="presParOf" srcId="{B545D874-5A68-4A52-A3D0-199531682C30}" destId="{3F75CD56-6511-46EE-8AD0-714B0C1CC6DD}" srcOrd="1" destOrd="0" presId="urn:microsoft.com/office/officeart/2005/8/layout/orgChart1"/>
    <dgm:cxn modelId="{7F0ABC61-C2D0-437E-B798-48BD320F4DFC}" type="presParOf" srcId="{3F75CD56-6511-46EE-8AD0-714B0C1CC6DD}" destId="{F80E99C0-5476-4A5F-84F9-4937EBBBC0D5}" srcOrd="0" destOrd="0" presId="urn:microsoft.com/office/officeart/2005/8/layout/orgChart1"/>
    <dgm:cxn modelId="{3E6A0624-6F2A-4097-B15C-0156B8360EBA}" type="presParOf" srcId="{3F75CD56-6511-46EE-8AD0-714B0C1CC6DD}" destId="{65F69C8A-88A2-44BE-B4F2-73D771254508}" srcOrd="1" destOrd="0" presId="urn:microsoft.com/office/officeart/2005/8/layout/orgChart1"/>
    <dgm:cxn modelId="{7AC9770E-5C5F-4B2C-B281-FD1252B40C43}" type="presParOf" srcId="{65F69C8A-88A2-44BE-B4F2-73D771254508}" destId="{850E5A1F-FFE6-4CA9-938D-90C4017CB616}" srcOrd="0" destOrd="0" presId="urn:microsoft.com/office/officeart/2005/8/layout/orgChart1"/>
    <dgm:cxn modelId="{71D7F6A9-5DFF-4611-BC67-61E2BD8F13B6}" type="presParOf" srcId="{850E5A1F-FFE6-4CA9-938D-90C4017CB616}" destId="{6E34DC7F-7B61-40C0-B793-9AF45B800852}" srcOrd="0" destOrd="0" presId="urn:microsoft.com/office/officeart/2005/8/layout/orgChart1"/>
    <dgm:cxn modelId="{9A4E0DDF-8D77-45C0-9047-C2A7AA50ACEB}" type="presParOf" srcId="{850E5A1F-FFE6-4CA9-938D-90C4017CB616}" destId="{073E1BDE-042A-4137-A342-27509DF693EE}" srcOrd="1" destOrd="0" presId="urn:microsoft.com/office/officeart/2005/8/layout/orgChart1"/>
    <dgm:cxn modelId="{21822152-F66B-472B-BAAD-08D5A38E8EEA}" type="presParOf" srcId="{65F69C8A-88A2-44BE-B4F2-73D771254508}" destId="{4955362C-9DA4-429F-BD8C-64D2F4089977}" srcOrd="1" destOrd="0" presId="urn:microsoft.com/office/officeart/2005/8/layout/orgChart1"/>
    <dgm:cxn modelId="{D06461F7-62D2-4D0A-A851-6A98112473B6}" type="presParOf" srcId="{65F69C8A-88A2-44BE-B4F2-73D771254508}" destId="{A55366BC-2E6C-4B60-865C-C297EE621846}" srcOrd="2" destOrd="0" presId="urn:microsoft.com/office/officeart/2005/8/layout/orgChart1"/>
    <dgm:cxn modelId="{49AE01D9-6148-4093-81D6-062B3DA76FF7}" type="presParOf" srcId="{3F75CD56-6511-46EE-8AD0-714B0C1CC6DD}" destId="{019538CB-F9E7-407A-991D-1531C5091C90}" srcOrd="2" destOrd="0" presId="urn:microsoft.com/office/officeart/2005/8/layout/orgChart1"/>
    <dgm:cxn modelId="{1C9A4D16-DEC6-4E9D-B290-BCD06C883471}" type="presParOf" srcId="{3F75CD56-6511-46EE-8AD0-714B0C1CC6DD}" destId="{4154D031-BB57-4910-901B-0231058ABC91}" srcOrd="3" destOrd="0" presId="urn:microsoft.com/office/officeart/2005/8/layout/orgChart1"/>
    <dgm:cxn modelId="{A13341E0-750E-45F1-92BC-9375D7BDC3EA}" type="presParOf" srcId="{4154D031-BB57-4910-901B-0231058ABC91}" destId="{3F1B8BDA-B55F-421A-8A52-11B9C500A3FB}" srcOrd="0" destOrd="0" presId="urn:microsoft.com/office/officeart/2005/8/layout/orgChart1"/>
    <dgm:cxn modelId="{9F9EB948-3A27-49C4-93ED-1DAA893B3CB0}" type="presParOf" srcId="{3F1B8BDA-B55F-421A-8A52-11B9C500A3FB}" destId="{A3DB9B17-6C8C-4750-9054-56FE55364896}" srcOrd="0" destOrd="0" presId="urn:microsoft.com/office/officeart/2005/8/layout/orgChart1"/>
    <dgm:cxn modelId="{CA5B018D-D61E-4EE3-B082-1FE971248AF4}" type="presParOf" srcId="{3F1B8BDA-B55F-421A-8A52-11B9C500A3FB}" destId="{31C0C266-4D22-41E0-AA87-8A42EB90F2A4}" srcOrd="1" destOrd="0" presId="urn:microsoft.com/office/officeart/2005/8/layout/orgChart1"/>
    <dgm:cxn modelId="{3BB1F082-0DDD-4362-938E-CE0C7668A562}" type="presParOf" srcId="{4154D031-BB57-4910-901B-0231058ABC91}" destId="{9701BA74-F191-4FF9-93D0-3EBC98858E62}" srcOrd="1" destOrd="0" presId="urn:microsoft.com/office/officeart/2005/8/layout/orgChart1"/>
    <dgm:cxn modelId="{0A460A89-5C8A-4BE5-AC5A-894F4738523D}" type="presParOf" srcId="{4154D031-BB57-4910-901B-0231058ABC91}" destId="{8A180302-FD55-446B-8F1E-30139428BE9B}" srcOrd="2" destOrd="0" presId="urn:microsoft.com/office/officeart/2005/8/layout/orgChart1"/>
    <dgm:cxn modelId="{618089D9-2F90-43EC-9A5D-229D432020C7}" type="presParOf" srcId="{3F75CD56-6511-46EE-8AD0-714B0C1CC6DD}" destId="{6854117A-1639-4F30-AF3E-9AFA0F1B61EB}" srcOrd="4" destOrd="0" presId="urn:microsoft.com/office/officeart/2005/8/layout/orgChart1"/>
    <dgm:cxn modelId="{8EC78B25-C31C-45A5-98B5-FF55BCD58595}" type="presParOf" srcId="{3F75CD56-6511-46EE-8AD0-714B0C1CC6DD}" destId="{E8F63EC1-4327-4731-B704-787FF10B95D2}" srcOrd="5" destOrd="0" presId="urn:microsoft.com/office/officeart/2005/8/layout/orgChart1"/>
    <dgm:cxn modelId="{4391C3CD-04CB-442A-9F2B-6276B9E7FF10}" type="presParOf" srcId="{E8F63EC1-4327-4731-B704-787FF10B95D2}" destId="{F7517EAC-49FF-4443-B1A3-926F4C9CC4AB}" srcOrd="0" destOrd="0" presId="urn:microsoft.com/office/officeart/2005/8/layout/orgChart1"/>
    <dgm:cxn modelId="{44A05519-ACC3-43F0-BDBF-4A37B1AE4152}" type="presParOf" srcId="{F7517EAC-49FF-4443-B1A3-926F4C9CC4AB}" destId="{A53C36D1-C786-41E2-A5AB-D4FEECCD7961}" srcOrd="0" destOrd="0" presId="urn:microsoft.com/office/officeart/2005/8/layout/orgChart1"/>
    <dgm:cxn modelId="{4E326469-80A4-47C8-831E-C15D739B1668}" type="presParOf" srcId="{F7517EAC-49FF-4443-B1A3-926F4C9CC4AB}" destId="{39B30D0C-0BE0-4476-9D12-64261FB496C9}" srcOrd="1" destOrd="0" presId="urn:microsoft.com/office/officeart/2005/8/layout/orgChart1"/>
    <dgm:cxn modelId="{DA174703-8654-496F-A3F5-6D13B301FC28}" type="presParOf" srcId="{E8F63EC1-4327-4731-B704-787FF10B95D2}" destId="{AF11C674-10F1-4566-B11D-1CF984A57914}" srcOrd="1" destOrd="0" presId="urn:microsoft.com/office/officeart/2005/8/layout/orgChart1"/>
    <dgm:cxn modelId="{D794A279-E88F-4751-BFFA-15D8E37CF80B}" type="presParOf" srcId="{E8F63EC1-4327-4731-B704-787FF10B95D2}" destId="{150108AD-FDA3-4E49-BD6C-B53102B19D67}" srcOrd="2" destOrd="0" presId="urn:microsoft.com/office/officeart/2005/8/layout/orgChart1"/>
    <dgm:cxn modelId="{93A24A6D-C811-400F-8501-46F0BAA3C79E}" type="presParOf" srcId="{B545D874-5A68-4A52-A3D0-199531682C30}" destId="{55233493-B5A2-42E5-9922-8F819A3DF999}" srcOrd="2" destOrd="0" presId="urn:microsoft.com/office/officeart/2005/8/layout/orgChart1"/>
    <dgm:cxn modelId="{9F67ADA2-0C39-43F9-B813-F1C9828CE4D6}" type="presParOf" srcId="{575628B9-748B-4C10-B7DD-42E7F848712B}" destId="{5F152591-48D5-41C8-B5C2-65CC7CACB4B9}" srcOrd="2" destOrd="0" presId="urn:microsoft.com/office/officeart/2005/8/layout/orgChart1"/>
    <dgm:cxn modelId="{8E0407B9-72A2-479C-B83A-43640B4D480A}" type="presParOf" srcId="{575628B9-748B-4C10-B7DD-42E7F848712B}" destId="{68D4B03B-4F9B-424C-A7EE-55A676F2FEEC}" srcOrd="3" destOrd="0" presId="urn:microsoft.com/office/officeart/2005/8/layout/orgChart1"/>
    <dgm:cxn modelId="{3A09AFAC-EBBC-4CE7-8057-50834F5093FC}" type="presParOf" srcId="{68D4B03B-4F9B-424C-A7EE-55A676F2FEEC}" destId="{0C330F49-E2B5-4DF5-B888-61201777E3B8}" srcOrd="0" destOrd="0" presId="urn:microsoft.com/office/officeart/2005/8/layout/orgChart1"/>
    <dgm:cxn modelId="{2A598ECA-BAA3-4B8F-A693-1982663FECB6}" type="presParOf" srcId="{0C330F49-E2B5-4DF5-B888-61201777E3B8}" destId="{07687A10-F3EE-4A7C-9491-2D51FEC62D61}" srcOrd="0" destOrd="0" presId="urn:microsoft.com/office/officeart/2005/8/layout/orgChart1"/>
    <dgm:cxn modelId="{877D4950-718D-42BD-BD7A-BFEF152A326E}" type="presParOf" srcId="{0C330F49-E2B5-4DF5-B888-61201777E3B8}" destId="{8DE87883-C2F6-4DDC-ADD8-E6FB87AC8704}" srcOrd="1" destOrd="0" presId="urn:microsoft.com/office/officeart/2005/8/layout/orgChart1"/>
    <dgm:cxn modelId="{27A3FA34-306D-4B73-8637-53260E72D96E}" type="presParOf" srcId="{68D4B03B-4F9B-424C-A7EE-55A676F2FEEC}" destId="{26FAE62B-28AC-4AFA-B3BC-D14EC3BEDE81}" srcOrd="1" destOrd="0" presId="urn:microsoft.com/office/officeart/2005/8/layout/orgChart1"/>
    <dgm:cxn modelId="{CC4B1090-78F6-48A3-8CC6-68E4B51BB9F0}" type="presParOf" srcId="{68D4B03B-4F9B-424C-A7EE-55A676F2FEEC}" destId="{47B0D1E2-A3A7-4FE5-A66F-A7D405011CDC}" srcOrd="2" destOrd="0" presId="urn:microsoft.com/office/officeart/2005/8/layout/orgChart1"/>
    <dgm:cxn modelId="{87B966F4-C5ED-4BE6-9282-BEADCB8B50E1}" type="presParOf" srcId="{575628B9-748B-4C10-B7DD-42E7F848712B}" destId="{50126857-9431-4DBB-8733-F093918C25BA}" srcOrd="4" destOrd="0" presId="urn:microsoft.com/office/officeart/2005/8/layout/orgChart1"/>
    <dgm:cxn modelId="{3412EBE5-EEF2-4D80-A2E9-78430DE68FAB}" type="presParOf" srcId="{575628B9-748B-4C10-B7DD-42E7F848712B}" destId="{49BE6765-D2FD-446B-AE85-F98E021AF2A4}" srcOrd="5" destOrd="0" presId="urn:microsoft.com/office/officeart/2005/8/layout/orgChart1"/>
    <dgm:cxn modelId="{84F76F62-A148-40A9-9C22-534F27905DA0}" type="presParOf" srcId="{49BE6765-D2FD-446B-AE85-F98E021AF2A4}" destId="{88099F68-9BAF-477B-8691-D85720D68188}" srcOrd="0" destOrd="0" presId="urn:microsoft.com/office/officeart/2005/8/layout/orgChart1"/>
    <dgm:cxn modelId="{04C2C5CE-295C-40E2-99B0-EE298FD8426B}" type="presParOf" srcId="{88099F68-9BAF-477B-8691-D85720D68188}" destId="{A9543FDA-D957-4473-8286-62E475AD8919}" srcOrd="0" destOrd="0" presId="urn:microsoft.com/office/officeart/2005/8/layout/orgChart1"/>
    <dgm:cxn modelId="{D42E47E6-6643-43DF-8EDA-B46F9065822F}" type="presParOf" srcId="{88099F68-9BAF-477B-8691-D85720D68188}" destId="{67671D3E-831B-4695-A8F0-13F30FCADAED}" srcOrd="1" destOrd="0" presId="urn:microsoft.com/office/officeart/2005/8/layout/orgChart1"/>
    <dgm:cxn modelId="{33407568-8C45-4A13-8F16-2EB8DCCC895A}" type="presParOf" srcId="{49BE6765-D2FD-446B-AE85-F98E021AF2A4}" destId="{B6A173DD-5BFF-4D9B-A03B-2BBF8ABF6CE1}" srcOrd="1" destOrd="0" presId="urn:microsoft.com/office/officeart/2005/8/layout/orgChart1"/>
    <dgm:cxn modelId="{946C7EC2-E06F-4E61-A7B9-583C3205A6CD}" type="presParOf" srcId="{49BE6765-D2FD-446B-AE85-F98E021AF2A4}" destId="{F296AAF9-9A8B-4399-A5A0-8890B4574BCD}" srcOrd="2" destOrd="0" presId="urn:microsoft.com/office/officeart/2005/8/layout/orgChart1"/>
    <dgm:cxn modelId="{2EC8817B-B85D-4A17-9CA6-D35EACA95533}" type="presParOf" srcId="{575628B9-748B-4C10-B7DD-42E7F848712B}" destId="{000A23EB-B720-4076-A23B-5B0C03AEA0DC}" srcOrd="6" destOrd="0" presId="urn:microsoft.com/office/officeart/2005/8/layout/orgChart1"/>
    <dgm:cxn modelId="{59655AF1-1BFE-4A16-A148-DA2593BEED2C}" type="presParOf" srcId="{575628B9-748B-4C10-B7DD-42E7F848712B}" destId="{734045E0-50C2-425C-B71B-4080A5F18AF6}" srcOrd="7" destOrd="0" presId="urn:microsoft.com/office/officeart/2005/8/layout/orgChart1"/>
    <dgm:cxn modelId="{24EA7244-E25E-4FA8-B948-78A79F1FE9F6}" type="presParOf" srcId="{734045E0-50C2-425C-B71B-4080A5F18AF6}" destId="{90D4C6BC-6E2F-469E-852B-4D005374669A}" srcOrd="0" destOrd="0" presId="urn:microsoft.com/office/officeart/2005/8/layout/orgChart1"/>
    <dgm:cxn modelId="{DDB5B4C0-DB94-48E8-BD4F-61F0BD1A6988}" type="presParOf" srcId="{90D4C6BC-6E2F-469E-852B-4D005374669A}" destId="{77995CC4-E79D-4D07-AD82-4178E2FFC4BB}" srcOrd="0" destOrd="0" presId="urn:microsoft.com/office/officeart/2005/8/layout/orgChart1"/>
    <dgm:cxn modelId="{570A7F7B-4538-436C-AD43-487065322511}" type="presParOf" srcId="{90D4C6BC-6E2F-469E-852B-4D005374669A}" destId="{6564913D-9A48-42C6-92B4-824256FA821C}" srcOrd="1" destOrd="0" presId="urn:microsoft.com/office/officeart/2005/8/layout/orgChart1"/>
    <dgm:cxn modelId="{38D1D9AB-7E40-461B-85B6-1CEA453F9DA2}" type="presParOf" srcId="{734045E0-50C2-425C-B71B-4080A5F18AF6}" destId="{BFBEFDA2-FBB8-4EA5-A215-41317DC1353D}" srcOrd="1" destOrd="0" presId="urn:microsoft.com/office/officeart/2005/8/layout/orgChart1"/>
    <dgm:cxn modelId="{E9CA86C6-03F6-4CC8-8342-C67D629085D3}" type="presParOf" srcId="{BFBEFDA2-FBB8-4EA5-A215-41317DC1353D}" destId="{120B2AE8-10BE-469A-8C61-77BE7F31E772}" srcOrd="0" destOrd="0" presId="urn:microsoft.com/office/officeart/2005/8/layout/orgChart1"/>
    <dgm:cxn modelId="{E2A6CC60-879B-49FA-935B-E0D51FF9ACE0}" type="presParOf" srcId="{BFBEFDA2-FBB8-4EA5-A215-41317DC1353D}" destId="{7EC38B47-50E1-461A-BE68-C0984559F693}" srcOrd="1" destOrd="0" presId="urn:microsoft.com/office/officeart/2005/8/layout/orgChart1"/>
    <dgm:cxn modelId="{5C8731C6-A138-4776-AB18-B8ED5DF71D9E}" type="presParOf" srcId="{7EC38B47-50E1-461A-BE68-C0984559F693}" destId="{FC8A7715-F6F4-4DA4-8A0C-4380236345A9}" srcOrd="0" destOrd="0" presId="urn:microsoft.com/office/officeart/2005/8/layout/orgChart1"/>
    <dgm:cxn modelId="{7784E947-4125-4DF6-A61B-5B6D0E0F25AD}" type="presParOf" srcId="{FC8A7715-F6F4-4DA4-8A0C-4380236345A9}" destId="{D458F063-B192-4B78-AA55-E1493924A23F}" srcOrd="0" destOrd="0" presId="urn:microsoft.com/office/officeart/2005/8/layout/orgChart1"/>
    <dgm:cxn modelId="{2C77E49F-85EE-4558-9C7D-2BA221623A1F}" type="presParOf" srcId="{FC8A7715-F6F4-4DA4-8A0C-4380236345A9}" destId="{6E391070-2355-4047-86C9-CC6C46DEB07B}" srcOrd="1" destOrd="0" presId="urn:microsoft.com/office/officeart/2005/8/layout/orgChart1"/>
    <dgm:cxn modelId="{0978DEDA-962D-48FD-9A15-39296534ED0F}" type="presParOf" srcId="{7EC38B47-50E1-461A-BE68-C0984559F693}" destId="{0D90128B-AEA9-47A1-BF36-28EB9E236C57}" srcOrd="1" destOrd="0" presId="urn:microsoft.com/office/officeart/2005/8/layout/orgChart1"/>
    <dgm:cxn modelId="{F97F632D-0FAF-4132-9331-462A830CAF5C}" type="presParOf" srcId="{7EC38B47-50E1-461A-BE68-C0984559F693}" destId="{3EEF91BA-D2FC-427B-9C03-D121AE08CDDB}" srcOrd="2" destOrd="0" presId="urn:microsoft.com/office/officeart/2005/8/layout/orgChart1"/>
    <dgm:cxn modelId="{A13E9DAD-0845-402C-9F58-356D1D12C245}" type="presParOf" srcId="{BFBEFDA2-FBB8-4EA5-A215-41317DC1353D}" destId="{30C3A2C1-BD43-416A-8B6C-652A749AF4FF}" srcOrd="2" destOrd="0" presId="urn:microsoft.com/office/officeart/2005/8/layout/orgChart1"/>
    <dgm:cxn modelId="{C88C84A6-1639-4C82-892E-AA3913855D28}" type="presParOf" srcId="{BFBEFDA2-FBB8-4EA5-A215-41317DC1353D}" destId="{7A649C7F-9A8E-4071-B35F-5BBA53E994A7}" srcOrd="3" destOrd="0" presId="urn:microsoft.com/office/officeart/2005/8/layout/orgChart1"/>
    <dgm:cxn modelId="{8055D360-5EFB-4781-B518-DC108118DEE3}" type="presParOf" srcId="{7A649C7F-9A8E-4071-B35F-5BBA53E994A7}" destId="{B413BE6F-25EE-4693-971B-4CA33F4F1E5B}" srcOrd="0" destOrd="0" presId="urn:microsoft.com/office/officeart/2005/8/layout/orgChart1"/>
    <dgm:cxn modelId="{47B09603-C015-46C9-818D-FF34DD48ED38}" type="presParOf" srcId="{B413BE6F-25EE-4693-971B-4CA33F4F1E5B}" destId="{4CB5E42D-8427-4ABF-8154-AE74CBDA51E1}" srcOrd="0" destOrd="0" presId="urn:microsoft.com/office/officeart/2005/8/layout/orgChart1"/>
    <dgm:cxn modelId="{1B028F6E-6DE3-4A78-8C30-6982C2B42AD1}" type="presParOf" srcId="{B413BE6F-25EE-4693-971B-4CA33F4F1E5B}" destId="{26A6C69B-0989-4EBA-AC50-7432CBBE7548}" srcOrd="1" destOrd="0" presId="urn:microsoft.com/office/officeart/2005/8/layout/orgChart1"/>
    <dgm:cxn modelId="{29FB874E-404F-4C37-8D89-F56C20D3EAEA}" type="presParOf" srcId="{7A649C7F-9A8E-4071-B35F-5BBA53E994A7}" destId="{3B8A9D82-10DF-426B-934E-35325B62B3E0}" srcOrd="1" destOrd="0" presId="urn:microsoft.com/office/officeart/2005/8/layout/orgChart1"/>
    <dgm:cxn modelId="{8FDEA397-E149-4D2D-A08B-56A0F49AE832}" type="presParOf" srcId="{7A649C7F-9A8E-4071-B35F-5BBA53E994A7}" destId="{C321E183-AA85-4B5B-B7B6-67614C1F4F6C}" srcOrd="2" destOrd="0" presId="urn:microsoft.com/office/officeart/2005/8/layout/orgChart1"/>
    <dgm:cxn modelId="{CBDDFAA9-F614-44A8-AE61-BF1B5AE8007D}" type="presParOf" srcId="{734045E0-50C2-425C-B71B-4080A5F18AF6}" destId="{ED79AD02-3E56-4749-8C0D-0C0493348A53}" srcOrd="2" destOrd="0" presId="urn:microsoft.com/office/officeart/2005/8/layout/orgChart1"/>
    <dgm:cxn modelId="{08F8F96D-072D-447E-B502-7AD50FBF7AAC}" type="presParOf" srcId="{3AD6C970-C315-4641-BCF7-DAD7FE572E94}" destId="{B32F49C3-7C36-438D-9322-791078273FCC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2AE78-C2F1-4ED0-B0C3-6C83F32A2F37}">
      <dsp:nvSpPr>
        <dsp:cNvPr id="0" name=""/>
        <dsp:cNvSpPr/>
      </dsp:nvSpPr>
      <dsp:spPr>
        <a:xfrm>
          <a:off x="4282" y="0"/>
          <a:ext cx="2401179" cy="569885"/>
        </a:xfrm>
        <a:prstGeom prst="homePlat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2">
                  <a:lumMod val="25000"/>
                </a:schemeClr>
              </a:solidFill>
            </a:rPr>
            <a:t>60 dias</a:t>
          </a:r>
          <a:br>
            <a:rPr lang="pt-BR" sz="1400" kern="1200" dirty="0">
              <a:solidFill>
                <a:schemeClr val="bg2">
                  <a:lumMod val="25000"/>
                </a:schemeClr>
              </a:solidFill>
            </a:rPr>
          </a:br>
          <a:r>
            <a:rPr lang="pt-BR" sz="1400" kern="1200" dirty="0">
              <a:solidFill>
                <a:schemeClr val="bg2">
                  <a:lumMod val="25000"/>
                </a:schemeClr>
              </a:solidFill>
            </a:rPr>
            <a:t>(corridos)</a:t>
          </a:r>
        </a:p>
      </dsp:txBody>
      <dsp:txXfrm>
        <a:off x="4282" y="0"/>
        <a:ext cx="2258708" cy="569885"/>
      </dsp:txXfrm>
    </dsp:sp>
    <dsp:sp modelId="{542D4FF1-E4E0-4C9C-AD7B-28C8471F35A0}">
      <dsp:nvSpPr>
        <dsp:cNvPr id="0" name=""/>
        <dsp:cNvSpPr/>
      </dsp:nvSpPr>
      <dsp:spPr>
        <a:xfrm>
          <a:off x="1925226" y="0"/>
          <a:ext cx="2401179" cy="56988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2">
                  <a:lumMod val="25000"/>
                </a:schemeClr>
              </a:solidFill>
            </a:rPr>
            <a:t>Até </a:t>
          </a:r>
          <a:r>
            <a:rPr lang="pt-BR" sz="1400" b="1" kern="1200" dirty="0">
              <a:solidFill>
                <a:schemeClr val="bg2">
                  <a:lumMod val="25000"/>
                </a:schemeClr>
              </a:solidFill>
            </a:rPr>
            <a:t>180 dias </a:t>
          </a:r>
          <a:r>
            <a:rPr lang="pt-BR" sz="1400" kern="1200" dirty="0">
              <a:solidFill>
                <a:schemeClr val="bg2">
                  <a:lumMod val="25000"/>
                </a:schemeClr>
              </a:solidFill>
            </a:rPr>
            <a:t>(corridos)</a:t>
          </a:r>
        </a:p>
      </dsp:txBody>
      <dsp:txXfrm>
        <a:off x="2210169" y="0"/>
        <a:ext cx="1831294" cy="569885"/>
      </dsp:txXfrm>
    </dsp:sp>
    <dsp:sp modelId="{85BFAE19-F02C-4382-913D-6EDFDCD2419C}">
      <dsp:nvSpPr>
        <dsp:cNvPr id="0" name=""/>
        <dsp:cNvSpPr/>
      </dsp:nvSpPr>
      <dsp:spPr>
        <a:xfrm>
          <a:off x="3846169" y="0"/>
          <a:ext cx="2401179" cy="569885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2">
                  <a:lumMod val="25000"/>
                </a:schemeClr>
              </a:solidFill>
            </a:rPr>
            <a:t>60 dias</a:t>
          </a:r>
          <a:br>
            <a:rPr lang="pt-BR" sz="1400" kern="1200" dirty="0">
              <a:solidFill>
                <a:schemeClr val="bg2">
                  <a:lumMod val="25000"/>
                </a:schemeClr>
              </a:solidFill>
            </a:rPr>
          </a:br>
          <a:r>
            <a:rPr lang="pt-BR" sz="1400" kern="1200" dirty="0">
              <a:solidFill>
                <a:schemeClr val="bg2">
                  <a:lumMod val="25000"/>
                </a:schemeClr>
              </a:solidFill>
            </a:rPr>
            <a:t>(úteis)</a:t>
          </a:r>
        </a:p>
      </dsp:txBody>
      <dsp:txXfrm>
        <a:off x="4131112" y="0"/>
        <a:ext cx="1831294" cy="569885"/>
      </dsp:txXfrm>
    </dsp:sp>
    <dsp:sp modelId="{A19708B3-5F6B-438E-BAD2-4DB9798219E9}">
      <dsp:nvSpPr>
        <dsp:cNvPr id="0" name=""/>
        <dsp:cNvSpPr/>
      </dsp:nvSpPr>
      <dsp:spPr>
        <a:xfrm>
          <a:off x="5767113" y="0"/>
          <a:ext cx="2781814" cy="569885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2">
                  <a:lumMod val="25000"/>
                </a:schemeClr>
              </a:solidFill>
            </a:rPr>
            <a:t>&gt; 60 e &lt; 120</a:t>
          </a:r>
          <a:br>
            <a:rPr lang="pt-BR" sz="1400" b="1" kern="1200" dirty="0">
              <a:solidFill>
                <a:schemeClr val="bg2">
                  <a:lumMod val="25000"/>
                </a:schemeClr>
              </a:solidFill>
            </a:rPr>
          </a:br>
          <a:r>
            <a:rPr lang="pt-BR" sz="1400" kern="1200" dirty="0">
              <a:solidFill>
                <a:schemeClr val="bg2">
                  <a:lumMod val="25000"/>
                </a:schemeClr>
              </a:solidFill>
            </a:rPr>
            <a:t>(Período de Opção)</a:t>
          </a:r>
        </a:p>
      </dsp:txBody>
      <dsp:txXfrm>
        <a:off x="6052056" y="0"/>
        <a:ext cx="2211929" cy="569885"/>
      </dsp:txXfrm>
    </dsp:sp>
    <dsp:sp modelId="{06567DFC-5263-4446-94BC-43585539F7B8}">
      <dsp:nvSpPr>
        <dsp:cNvPr id="0" name=""/>
        <dsp:cNvSpPr/>
      </dsp:nvSpPr>
      <dsp:spPr>
        <a:xfrm>
          <a:off x="8068691" y="0"/>
          <a:ext cx="2401179" cy="569885"/>
        </a:xfrm>
        <a:prstGeom prst="chevron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30 dias</a:t>
          </a:r>
          <a:br>
            <a:rPr lang="pt-BR" sz="1400" b="1" kern="1200" dirty="0">
              <a:solidFill>
                <a:schemeClr val="bg1"/>
              </a:solidFill>
            </a:rPr>
          </a:br>
          <a:r>
            <a:rPr lang="pt-BR" sz="1400" kern="1200" dirty="0">
              <a:solidFill>
                <a:schemeClr val="bg1"/>
              </a:solidFill>
            </a:rPr>
            <a:t>(corridos)</a:t>
          </a:r>
        </a:p>
      </dsp:txBody>
      <dsp:txXfrm>
        <a:off x="8353634" y="0"/>
        <a:ext cx="1831294" cy="569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0AF3F-6105-470B-B8A5-98C4AC4E8A7E}">
      <dsp:nvSpPr>
        <dsp:cNvPr id="0" name=""/>
        <dsp:cNvSpPr/>
      </dsp:nvSpPr>
      <dsp:spPr>
        <a:xfrm>
          <a:off x="4602" y="0"/>
          <a:ext cx="4024209" cy="987799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2">
                  <a:lumMod val="25000"/>
                </a:schemeClr>
              </a:solidFill>
            </a:rPr>
            <a:t>60 dias</a:t>
          </a:r>
        </a:p>
      </dsp:txBody>
      <dsp:txXfrm>
        <a:off x="4602" y="0"/>
        <a:ext cx="3777259" cy="987799"/>
      </dsp:txXfrm>
    </dsp:sp>
    <dsp:sp modelId="{BCAFB20A-DD63-46E1-BE69-51C070339819}">
      <dsp:nvSpPr>
        <dsp:cNvPr id="0" name=""/>
        <dsp:cNvSpPr/>
      </dsp:nvSpPr>
      <dsp:spPr>
        <a:xfrm>
          <a:off x="3223970" y="0"/>
          <a:ext cx="4024209" cy="987799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2">
                  <a:lumMod val="25000"/>
                </a:schemeClr>
              </a:solidFill>
            </a:rPr>
            <a:t>+ 120 dias</a:t>
          </a:r>
        </a:p>
      </dsp:txBody>
      <dsp:txXfrm>
        <a:off x="3717870" y="0"/>
        <a:ext cx="3036410" cy="987799"/>
      </dsp:txXfrm>
    </dsp:sp>
    <dsp:sp modelId="{185F9D76-0A93-48A6-A8BD-4057C09737C1}">
      <dsp:nvSpPr>
        <dsp:cNvPr id="0" name=""/>
        <dsp:cNvSpPr/>
      </dsp:nvSpPr>
      <dsp:spPr>
        <a:xfrm>
          <a:off x="6443337" y="0"/>
          <a:ext cx="4024209" cy="987799"/>
        </a:xfrm>
        <a:prstGeom prst="chevron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2">
                  <a:lumMod val="25000"/>
                </a:schemeClr>
              </a:solidFill>
            </a:rPr>
            <a:t>+30 dias</a:t>
          </a:r>
        </a:p>
      </dsp:txBody>
      <dsp:txXfrm>
        <a:off x="6937237" y="0"/>
        <a:ext cx="3036410" cy="987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A2C1-BD43-416A-8B6C-652A749AF4FF}">
      <dsp:nvSpPr>
        <dsp:cNvPr id="0" name=""/>
        <dsp:cNvSpPr/>
      </dsp:nvSpPr>
      <dsp:spPr>
        <a:xfrm>
          <a:off x="7913480" y="2135244"/>
          <a:ext cx="166565" cy="1299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9213"/>
              </a:lnTo>
              <a:lnTo>
                <a:pt x="166565" y="1299213"/>
              </a:lnTo>
            </a:path>
          </a:pathLst>
        </a:custGeom>
        <a:noFill/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B2AE8-10BE-469A-8C61-77BE7F31E772}">
      <dsp:nvSpPr>
        <dsp:cNvPr id="0" name=""/>
        <dsp:cNvSpPr/>
      </dsp:nvSpPr>
      <dsp:spPr>
        <a:xfrm>
          <a:off x="7913480" y="2135244"/>
          <a:ext cx="166565" cy="510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801"/>
              </a:lnTo>
              <a:lnTo>
                <a:pt x="166565" y="510801"/>
              </a:lnTo>
            </a:path>
          </a:pathLst>
        </a:custGeom>
        <a:noFill/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A23EB-B720-4076-A23B-5B0C03AEA0DC}">
      <dsp:nvSpPr>
        <dsp:cNvPr id="0" name=""/>
        <dsp:cNvSpPr/>
      </dsp:nvSpPr>
      <dsp:spPr>
        <a:xfrm>
          <a:off x="6254584" y="1346833"/>
          <a:ext cx="2103071" cy="233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6"/>
              </a:lnTo>
              <a:lnTo>
                <a:pt x="2103071" y="116596"/>
              </a:lnTo>
              <a:lnTo>
                <a:pt x="2103071" y="233192"/>
              </a:lnTo>
            </a:path>
          </a:pathLst>
        </a:custGeom>
        <a:noFill/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26857-9431-4DBB-8733-F093918C25BA}">
      <dsp:nvSpPr>
        <dsp:cNvPr id="0" name=""/>
        <dsp:cNvSpPr/>
      </dsp:nvSpPr>
      <dsp:spPr>
        <a:xfrm>
          <a:off x="6254584" y="1346833"/>
          <a:ext cx="759440" cy="233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6"/>
              </a:lnTo>
              <a:lnTo>
                <a:pt x="759440" y="116596"/>
              </a:lnTo>
              <a:lnTo>
                <a:pt x="759440" y="233192"/>
              </a:lnTo>
            </a:path>
          </a:pathLst>
        </a:custGeom>
        <a:noFill/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52591-48D5-41C8-B5C2-65CC7CACB4B9}">
      <dsp:nvSpPr>
        <dsp:cNvPr id="0" name=""/>
        <dsp:cNvSpPr/>
      </dsp:nvSpPr>
      <dsp:spPr>
        <a:xfrm>
          <a:off x="5670393" y="1346833"/>
          <a:ext cx="584190" cy="233192"/>
        </a:xfrm>
        <a:custGeom>
          <a:avLst/>
          <a:gdLst/>
          <a:ahLst/>
          <a:cxnLst/>
          <a:rect l="0" t="0" r="0" b="0"/>
          <a:pathLst>
            <a:path>
              <a:moveTo>
                <a:pt x="584190" y="0"/>
              </a:moveTo>
              <a:lnTo>
                <a:pt x="584190" y="116596"/>
              </a:lnTo>
              <a:lnTo>
                <a:pt x="0" y="116596"/>
              </a:lnTo>
              <a:lnTo>
                <a:pt x="0" y="233192"/>
              </a:lnTo>
            </a:path>
          </a:pathLst>
        </a:custGeom>
        <a:noFill/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4117A-1639-4F30-AF3E-9AFA0F1B61EB}">
      <dsp:nvSpPr>
        <dsp:cNvPr id="0" name=""/>
        <dsp:cNvSpPr/>
      </dsp:nvSpPr>
      <dsp:spPr>
        <a:xfrm>
          <a:off x="3724862" y="2135244"/>
          <a:ext cx="192853" cy="2087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625"/>
              </a:lnTo>
              <a:lnTo>
                <a:pt x="192853" y="2087625"/>
              </a:lnTo>
            </a:path>
          </a:pathLst>
        </a:custGeom>
        <a:noFill/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538CB-F9E7-407A-991D-1531C5091C90}">
      <dsp:nvSpPr>
        <dsp:cNvPr id="0" name=""/>
        <dsp:cNvSpPr/>
      </dsp:nvSpPr>
      <dsp:spPr>
        <a:xfrm>
          <a:off x="3724862" y="2135244"/>
          <a:ext cx="192853" cy="1299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9213"/>
              </a:lnTo>
              <a:lnTo>
                <a:pt x="192853" y="1299213"/>
              </a:lnTo>
            </a:path>
          </a:pathLst>
        </a:custGeom>
        <a:noFill/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99C0-5476-4A5F-84F9-4937EBBBC0D5}">
      <dsp:nvSpPr>
        <dsp:cNvPr id="0" name=""/>
        <dsp:cNvSpPr/>
      </dsp:nvSpPr>
      <dsp:spPr>
        <a:xfrm>
          <a:off x="3724862" y="2135244"/>
          <a:ext cx="192853" cy="510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801"/>
              </a:lnTo>
              <a:lnTo>
                <a:pt x="192853" y="510801"/>
              </a:lnTo>
            </a:path>
          </a:pathLst>
        </a:custGeom>
        <a:noFill/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62637-04F4-4807-98D6-12CC1EB7DE15}">
      <dsp:nvSpPr>
        <dsp:cNvPr id="0" name=""/>
        <dsp:cNvSpPr/>
      </dsp:nvSpPr>
      <dsp:spPr>
        <a:xfrm>
          <a:off x="4239137" y="1346833"/>
          <a:ext cx="2015446" cy="233192"/>
        </a:xfrm>
        <a:custGeom>
          <a:avLst/>
          <a:gdLst/>
          <a:ahLst/>
          <a:cxnLst/>
          <a:rect l="0" t="0" r="0" b="0"/>
          <a:pathLst>
            <a:path>
              <a:moveTo>
                <a:pt x="2015446" y="0"/>
              </a:moveTo>
              <a:lnTo>
                <a:pt x="2015446" y="116596"/>
              </a:lnTo>
              <a:lnTo>
                <a:pt x="0" y="116596"/>
              </a:lnTo>
              <a:lnTo>
                <a:pt x="0" y="233192"/>
              </a:lnTo>
            </a:path>
          </a:pathLst>
        </a:custGeom>
        <a:noFill/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A8EC0-C049-4B33-9077-A738C44555C4}">
      <dsp:nvSpPr>
        <dsp:cNvPr id="0" name=""/>
        <dsp:cNvSpPr/>
      </dsp:nvSpPr>
      <dsp:spPr>
        <a:xfrm>
          <a:off x="3479697" y="558421"/>
          <a:ext cx="2219667" cy="510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801"/>
              </a:lnTo>
              <a:lnTo>
                <a:pt x="2219667" y="510801"/>
              </a:lnTo>
            </a:path>
          </a:pathLst>
        </a:custGeom>
        <a:noFill/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0DD54-CE01-4A02-A40D-9D3893D50BBC}">
      <dsp:nvSpPr>
        <dsp:cNvPr id="0" name=""/>
        <dsp:cNvSpPr/>
      </dsp:nvSpPr>
      <dsp:spPr>
        <a:xfrm>
          <a:off x="1760981" y="1346833"/>
          <a:ext cx="166565" cy="1299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9213"/>
              </a:lnTo>
              <a:lnTo>
                <a:pt x="166565" y="1299213"/>
              </a:lnTo>
            </a:path>
          </a:pathLst>
        </a:custGeom>
        <a:noFill/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8C02A-B5D3-465C-9A73-FC888501692A}">
      <dsp:nvSpPr>
        <dsp:cNvPr id="0" name=""/>
        <dsp:cNvSpPr/>
      </dsp:nvSpPr>
      <dsp:spPr>
        <a:xfrm>
          <a:off x="1760981" y="1346833"/>
          <a:ext cx="166565" cy="510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801"/>
              </a:lnTo>
              <a:lnTo>
                <a:pt x="166565" y="510801"/>
              </a:lnTo>
            </a:path>
          </a:pathLst>
        </a:custGeom>
        <a:noFill/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1E22E-34B7-4CD4-AA76-A28A9E6094B3}">
      <dsp:nvSpPr>
        <dsp:cNvPr id="0" name=""/>
        <dsp:cNvSpPr/>
      </dsp:nvSpPr>
      <dsp:spPr>
        <a:xfrm>
          <a:off x="2316201" y="558421"/>
          <a:ext cx="1163495" cy="510801"/>
        </a:xfrm>
        <a:custGeom>
          <a:avLst/>
          <a:gdLst/>
          <a:ahLst/>
          <a:cxnLst/>
          <a:rect l="0" t="0" r="0" b="0"/>
          <a:pathLst>
            <a:path>
              <a:moveTo>
                <a:pt x="1163495" y="0"/>
              </a:moveTo>
              <a:lnTo>
                <a:pt x="1163495" y="510801"/>
              </a:lnTo>
              <a:lnTo>
                <a:pt x="0" y="510801"/>
              </a:lnTo>
            </a:path>
          </a:pathLst>
        </a:custGeom>
        <a:noFill/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1AC12-26AA-488F-B356-DA5F8F581415}">
      <dsp:nvSpPr>
        <dsp:cNvPr id="0" name=""/>
        <dsp:cNvSpPr/>
      </dsp:nvSpPr>
      <dsp:spPr>
        <a:xfrm>
          <a:off x="2404386" y="3201"/>
          <a:ext cx="2150620" cy="55521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Mais de  3 Anos?</a:t>
          </a:r>
        </a:p>
      </dsp:txBody>
      <dsp:txXfrm>
        <a:off x="2404386" y="3201"/>
        <a:ext cx="2150620" cy="555219"/>
      </dsp:txXfrm>
    </dsp:sp>
    <dsp:sp modelId="{87872690-9DF5-45A4-A644-D626778F44FB}">
      <dsp:nvSpPr>
        <dsp:cNvPr id="0" name=""/>
        <dsp:cNvSpPr/>
      </dsp:nvSpPr>
      <dsp:spPr>
        <a:xfrm>
          <a:off x="1205762" y="791613"/>
          <a:ext cx="1110439" cy="555219"/>
        </a:xfrm>
        <a:prstGeom prst="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NÃO</a:t>
          </a:r>
        </a:p>
      </dsp:txBody>
      <dsp:txXfrm>
        <a:off x="1205762" y="791613"/>
        <a:ext cx="1110439" cy="555219"/>
      </dsp:txXfrm>
    </dsp:sp>
    <dsp:sp modelId="{17A329CD-005D-4C41-B96B-8CEB5B3CA369}">
      <dsp:nvSpPr>
        <dsp:cNvPr id="0" name=""/>
        <dsp:cNvSpPr/>
      </dsp:nvSpPr>
      <dsp:spPr>
        <a:xfrm>
          <a:off x="1927547" y="1580025"/>
          <a:ext cx="1110439" cy="555219"/>
        </a:xfrm>
        <a:prstGeom prst="rect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2">
                  <a:lumMod val="25000"/>
                </a:schemeClr>
              </a:solidFill>
            </a:rPr>
            <a:t>Resgate </a:t>
          </a:r>
        </a:p>
      </dsp:txBody>
      <dsp:txXfrm>
        <a:off x="1927547" y="1580025"/>
        <a:ext cx="1110439" cy="555219"/>
      </dsp:txXfrm>
    </dsp:sp>
    <dsp:sp modelId="{71E46D94-AE2B-4A5E-9A99-734BDE600F29}">
      <dsp:nvSpPr>
        <dsp:cNvPr id="0" name=""/>
        <dsp:cNvSpPr/>
      </dsp:nvSpPr>
      <dsp:spPr>
        <a:xfrm>
          <a:off x="1927547" y="2368437"/>
          <a:ext cx="1435553" cy="555219"/>
        </a:xfrm>
        <a:prstGeom prst="rect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solidFill>
                <a:schemeClr val="bg2">
                  <a:lumMod val="25000"/>
                </a:schemeClr>
              </a:solidFill>
            </a:rPr>
            <a:t>Autopatrocínio</a:t>
          </a:r>
          <a:endParaRPr lang="pt-BR" sz="1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927547" y="2368437"/>
        <a:ext cx="1435553" cy="555219"/>
      </dsp:txXfrm>
    </dsp:sp>
    <dsp:sp modelId="{0815B6CD-307E-404F-B2F6-D8B30C467C86}">
      <dsp:nvSpPr>
        <dsp:cNvPr id="0" name=""/>
        <dsp:cNvSpPr/>
      </dsp:nvSpPr>
      <dsp:spPr>
        <a:xfrm>
          <a:off x="5699365" y="791613"/>
          <a:ext cx="1110439" cy="555219"/>
        </a:xfrm>
        <a:prstGeom prst="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SIM</a:t>
          </a:r>
        </a:p>
      </dsp:txBody>
      <dsp:txXfrm>
        <a:off x="5699365" y="791613"/>
        <a:ext cx="1110439" cy="555219"/>
      </dsp:txXfrm>
    </dsp:sp>
    <dsp:sp modelId="{A1E5F3C9-8757-4123-A5C2-6A44F3C2B9DD}">
      <dsp:nvSpPr>
        <dsp:cNvPr id="0" name=""/>
        <dsp:cNvSpPr/>
      </dsp:nvSpPr>
      <dsp:spPr>
        <a:xfrm>
          <a:off x="3596293" y="1580025"/>
          <a:ext cx="1285688" cy="555219"/>
        </a:xfrm>
        <a:prstGeom prst="rect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solidFill>
                <a:schemeClr val="bg2">
                  <a:lumMod val="25000"/>
                </a:schemeClr>
              </a:solidFill>
            </a:rPr>
            <a:t>Autopatrocínio</a:t>
          </a:r>
          <a:r>
            <a:rPr lang="pt-BR" sz="1400" kern="1200" dirty="0">
              <a:solidFill>
                <a:schemeClr val="bg2">
                  <a:lumMod val="25000"/>
                </a:schemeClr>
              </a:solidFill>
            </a:rPr>
            <a:t> </a:t>
          </a:r>
        </a:p>
      </dsp:txBody>
      <dsp:txXfrm>
        <a:off x="3596293" y="1580025"/>
        <a:ext cx="1285688" cy="555219"/>
      </dsp:txXfrm>
    </dsp:sp>
    <dsp:sp modelId="{6E34DC7F-7B61-40C0-B793-9AF45B800852}">
      <dsp:nvSpPr>
        <dsp:cNvPr id="0" name=""/>
        <dsp:cNvSpPr/>
      </dsp:nvSpPr>
      <dsp:spPr>
        <a:xfrm>
          <a:off x="3917715" y="2368437"/>
          <a:ext cx="1110439" cy="55521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2">
                  <a:lumMod val="25000"/>
                </a:schemeClr>
              </a:solidFill>
            </a:rPr>
            <a:t>Resgate</a:t>
          </a:r>
        </a:p>
      </dsp:txBody>
      <dsp:txXfrm>
        <a:off x="3917715" y="2368437"/>
        <a:ext cx="1110439" cy="555219"/>
      </dsp:txXfrm>
    </dsp:sp>
    <dsp:sp modelId="{A3DB9B17-6C8C-4750-9054-56FE55364896}">
      <dsp:nvSpPr>
        <dsp:cNvPr id="0" name=""/>
        <dsp:cNvSpPr/>
      </dsp:nvSpPr>
      <dsp:spPr>
        <a:xfrm>
          <a:off x="3917715" y="3156848"/>
          <a:ext cx="1110439" cy="55521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2">
                  <a:lumMod val="25000"/>
                </a:schemeClr>
              </a:solidFill>
            </a:rPr>
            <a:t>Portabilidade</a:t>
          </a:r>
        </a:p>
      </dsp:txBody>
      <dsp:txXfrm>
        <a:off x="3917715" y="3156848"/>
        <a:ext cx="1110439" cy="555219"/>
      </dsp:txXfrm>
    </dsp:sp>
    <dsp:sp modelId="{A53C36D1-C786-41E2-A5AB-D4FEECCD7961}">
      <dsp:nvSpPr>
        <dsp:cNvPr id="0" name=""/>
        <dsp:cNvSpPr/>
      </dsp:nvSpPr>
      <dsp:spPr>
        <a:xfrm>
          <a:off x="3917715" y="3945260"/>
          <a:ext cx="1110439" cy="55521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2">
                  <a:lumMod val="25000"/>
                </a:schemeClr>
              </a:solidFill>
            </a:rPr>
            <a:t>BPD</a:t>
          </a:r>
        </a:p>
      </dsp:txBody>
      <dsp:txXfrm>
        <a:off x="3917715" y="3945260"/>
        <a:ext cx="1110439" cy="555219"/>
      </dsp:txXfrm>
    </dsp:sp>
    <dsp:sp modelId="{07687A10-F3EE-4A7C-9491-2D51FEC62D61}">
      <dsp:nvSpPr>
        <dsp:cNvPr id="0" name=""/>
        <dsp:cNvSpPr/>
      </dsp:nvSpPr>
      <dsp:spPr>
        <a:xfrm>
          <a:off x="5115174" y="1580025"/>
          <a:ext cx="1110439" cy="555219"/>
        </a:xfrm>
        <a:prstGeom prst="rect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2">
                  <a:lumMod val="25000"/>
                </a:schemeClr>
              </a:solidFill>
            </a:rPr>
            <a:t>Resgate </a:t>
          </a:r>
        </a:p>
      </dsp:txBody>
      <dsp:txXfrm>
        <a:off x="5115174" y="1580025"/>
        <a:ext cx="1110439" cy="555219"/>
      </dsp:txXfrm>
    </dsp:sp>
    <dsp:sp modelId="{A9543FDA-D957-4473-8286-62E475AD8919}">
      <dsp:nvSpPr>
        <dsp:cNvPr id="0" name=""/>
        <dsp:cNvSpPr/>
      </dsp:nvSpPr>
      <dsp:spPr>
        <a:xfrm>
          <a:off x="6458805" y="1580025"/>
          <a:ext cx="1110439" cy="555219"/>
        </a:xfrm>
        <a:prstGeom prst="rect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2">
                  <a:lumMod val="25000"/>
                </a:schemeClr>
              </a:solidFill>
            </a:rPr>
            <a:t>Portabilidade</a:t>
          </a:r>
        </a:p>
      </dsp:txBody>
      <dsp:txXfrm>
        <a:off x="6458805" y="1580025"/>
        <a:ext cx="1110439" cy="555219"/>
      </dsp:txXfrm>
    </dsp:sp>
    <dsp:sp modelId="{77995CC4-E79D-4D07-AD82-4178E2FFC4BB}">
      <dsp:nvSpPr>
        <dsp:cNvPr id="0" name=""/>
        <dsp:cNvSpPr/>
      </dsp:nvSpPr>
      <dsp:spPr>
        <a:xfrm>
          <a:off x="7802436" y="1580025"/>
          <a:ext cx="1110439" cy="555219"/>
        </a:xfrm>
        <a:prstGeom prst="rect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2">
                  <a:lumMod val="25000"/>
                </a:schemeClr>
              </a:solidFill>
            </a:rPr>
            <a:t>BPD</a:t>
          </a:r>
        </a:p>
      </dsp:txBody>
      <dsp:txXfrm>
        <a:off x="7802436" y="1580025"/>
        <a:ext cx="1110439" cy="555219"/>
      </dsp:txXfrm>
    </dsp:sp>
    <dsp:sp modelId="{D458F063-B192-4B78-AA55-E1493924A23F}">
      <dsp:nvSpPr>
        <dsp:cNvPr id="0" name=""/>
        <dsp:cNvSpPr/>
      </dsp:nvSpPr>
      <dsp:spPr>
        <a:xfrm>
          <a:off x="8080046" y="2368437"/>
          <a:ext cx="1110439" cy="55521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2">
                  <a:lumMod val="25000"/>
                </a:schemeClr>
              </a:solidFill>
            </a:rPr>
            <a:t>Portabilidade</a:t>
          </a:r>
        </a:p>
      </dsp:txBody>
      <dsp:txXfrm>
        <a:off x="8080046" y="2368437"/>
        <a:ext cx="1110439" cy="555219"/>
      </dsp:txXfrm>
    </dsp:sp>
    <dsp:sp modelId="{4CB5E42D-8427-4ABF-8154-AE74CBDA51E1}">
      <dsp:nvSpPr>
        <dsp:cNvPr id="0" name=""/>
        <dsp:cNvSpPr/>
      </dsp:nvSpPr>
      <dsp:spPr>
        <a:xfrm>
          <a:off x="8080046" y="3156848"/>
          <a:ext cx="1110439" cy="55521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2">
                  <a:lumMod val="25000"/>
                </a:schemeClr>
              </a:solidFill>
            </a:rPr>
            <a:t>Resgate </a:t>
          </a:r>
        </a:p>
      </dsp:txBody>
      <dsp:txXfrm>
        <a:off x="8080046" y="3156848"/>
        <a:ext cx="1110439" cy="555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87A6B-C066-4C25-B4D2-7D242902D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D03A77-4E42-454B-AA39-E6B99AD6F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836795-CB4C-4615-8EC3-6678DC20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E43-5AF3-49A9-AAE5-8EA675F48213}" type="datetimeFigureOut">
              <a:rPr lang="pt-BR" smtClean="0"/>
              <a:t>12/07/2021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C54D61-0C84-414A-AECA-C7C2C418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61817D-4C98-4AF7-8F49-1C895A8B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826C-5710-40D4-AA6E-02632B28C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4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5E9AA-1700-4A14-9809-1ECBE0B5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549378-D241-4615-B263-B4F23AC6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94BDF3-7F24-4AA2-BD56-018294F6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E43-5AF3-49A9-AAE5-8EA675F48213}" type="datetimeFigureOut">
              <a:rPr lang="pt-BR" smtClean="0"/>
              <a:t>12/07/2021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9F43DF-733A-4543-93A1-08D04310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A95F52-74F6-42B8-8092-F618573F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826C-5710-40D4-AA6E-02632B28C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20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8A1D47-0ABA-4059-BEB9-BFF012D7C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779996-FD2E-4723-ABF8-1D5BCA824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FEE5F4-7A85-49EB-A65F-1B124EF1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E43-5AF3-49A9-AAE5-8EA675F48213}" type="datetimeFigureOut">
              <a:rPr lang="pt-BR" smtClean="0"/>
              <a:t>12/07/2021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B11CF4-1434-483C-9EAB-B387E93F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2C4134-57CA-4885-B1E9-9680CE26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826C-5710-40D4-AA6E-02632B28C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65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B8DBA-14B2-4919-AA08-BF1065E0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EAA977-3B6B-46D0-B89E-3E7DBA4FA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82662C-9580-40BC-B97A-684F5745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E43-5AF3-49A9-AAE5-8EA675F48213}" type="datetimeFigureOut">
              <a:rPr lang="pt-BR" smtClean="0"/>
              <a:t>12/07/2021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83F4F1-C1BE-49EB-8B9B-CBE237FF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D03DA0-54C5-439F-A87E-8965137C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826C-5710-40D4-AA6E-02632B28C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92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1B7DA-45CA-474B-A2C7-77E0BF08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ABF744-01D7-4FF5-9146-B4749B10B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2CC6BF-2230-4F0B-82A3-0AB974C8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E43-5AF3-49A9-AAE5-8EA675F48213}" type="datetimeFigureOut">
              <a:rPr lang="pt-BR" smtClean="0"/>
              <a:t>12/07/2021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08D400-045C-4A8A-8066-70C14C3A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A361D2-5853-4ADA-888D-F9DD41FB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826C-5710-40D4-AA6E-02632B28C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1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311B5A-451B-465D-AA1B-2931DA29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CDCFC2-38CF-42DF-9918-00858BC21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2F1E59-CF71-4964-A006-7C8F844E1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889FDF-86A5-4081-8087-FE8A8FB8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E43-5AF3-49A9-AAE5-8EA675F48213}" type="datetimeFigureOut">
              <a:rPr lang="pt-BR" smtClean="0"/>
              <a:t>12/07/2021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571A91-5FC1-48C2-82C4-F731A04E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ACDC2C-149E-4745-A03E-DB8AA720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826C-5710-40D4-AA6E-02632B28C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7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BF4BF-09BF-4B4A-8524-8DE3556F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9B2E43-BFB8-4F07-96E3-1826BB0B7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672196-C5DB-449C-BCE9-34981A2F1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C39FCC3-C468-4A9D-A751-676A4AA6D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38915B1-9D8F-4B81-BE94-B39F919DA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917B5A7-FD63-4C0E-9474-59EBC87F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E43-5AF3-49A9-AAE5-8EA675F48213}" type="datetimeFigureOut">
              <a:rPr lang="pt-BR" smtClean="0"/>
              <a:t>12/07/2021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95373F9-1EB3-4C1D-9483-7594E521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3E7BDF7-8EAF-4CA5-8783-E2017F6ED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826C-5710-40D4-AA6E-02632B28C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44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63776-409F-404A-9E0A-85014EC1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AA6CD16-7051-42A4-9215-C7838A94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E43-5AF3-49A9-AAE5-8EA675F48213}" type="datetimeFigureOut">
              <a:rPr lang="pt-BR" smtClean="0"/>
              <a:t>12/07/2021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8D0243-6125-4E81-8D2B-778A990D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BA320A-EDE7-4DB4-8AAB-5B36C2E8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826C-5710-40D4-AA6E-02632B28C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20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5C94887-29AE-47ED-860E-0A00B49C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E43-5AF3-49A9-AAE5-8EA675F48213}" type="datetimeFigureOut">
              <a:rPr lang="pt-BR" smtClean="0"/>
              <a:t>12/07/2021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76E2984-E129-4BB1-81C2-96E94EF0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D8F3A5A-F249-4C62-B495-E8DF819F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826C-5710-40D4-AA6E-02632B28C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E6259-76D6-4EDF-B2EC-DED30C2E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C6AC92-5CDD-40A0-AEBD-ACA7F993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C942F3-F9B2-430A-89C6-3801AF009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250779-A66D-42D2-85C6-C580633F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E43-5AF3-49A9-AAE5-8EA675F48213}" type="datetimeFigureOut">
              <a:rPr lang="pt-BR" smtClean="0"/>
              <a:t>12/07/2021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833765-9818-4D0F-9525-6328956F0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80CD14-C01D-4AE4-B7F3-71C4E1B3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826C-5710-40D4-AA6E-02632B28C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13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A7EE0-A54F-4D84-90CC-8BBA5F41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F6506DE-0BFB-401B-B1AE-EC3187E23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ED4865-09D5-47BD-8237-AFA7F0B54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2B29E7-0EB8-4C05-BA48-DE70CA48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0E43-5AF3-49A9-AAE5-8EA675F48213}" type="datetimeFigureOut">
              <a:rPr lang="pt-BR" smtClean="0"/>
              <a:t>12/07/2021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E2CEA1-E702-4A4C-9230-4A784C08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67C60A-CA84-4FEB-AFA3-DB7868C2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826C-5710-40D4-AA6E-02632B28C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95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E82CBE4-C990-4190-A137-A9F1C463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F0BEF9-7202-4684-9D2F-60C1CA6AD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7E11D2-FFB0-4715-9A4C-82A6F5942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0E43-5AF3-49A9-AAE5-8EA675F48213}" type="datetimeFigureOut">
              <a:rPr lang="pt-BR" smtClean="0"/>
              <a:t>12/07/2021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3D3949-0655-40CA-B5B7-C624766B6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F8B5A4-2210-4489-A0DC-AF2177525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0826C-5710-40D4-AA6E-02632B28C5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76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172.20.2.165/simuladorbeneficioscd/#/validalogincd" TargetMode="External"/><Relationship Id="rId7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AF73768-E1A4-416F-84D3-84B064723EC3}"/>
              </a:ext>
            </a:extLst>
          </p:cNvPr>
          <p:cNvSpPr/>
          <p:nvPr/>
        </p:nvSpPr>
        <p:spPr>
          <a:xfrm>
            <a:off x="0" y="0"/>
            <a:ext cx="12192000" cy="13405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52B48269-9527-464C-8454-1F2D79C0C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35" y="90101"/>
            <a:ext cx="3079218" cy="120032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49C3322-74DF-4996-BCA8-A0FD5BB1939D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DIRETORIA DE SEGURIDADE</a:t>
            </a:r>
            <a:r>
              <a:rPr lang="pt-BR" sz="1400" dirty="0">
                <a:solidFill>
                  <a:srgbClr val="92D050"/>
                </a:solidFill>
              </a:rPr>
              <a:t>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rgbClr val="92D050"/>
                </a:solidFill>
              </a:rPr>
              <a:t> </a:t>
            </a:r>
            <a:r>
              <a:rPr lang="pt-BR" sz="1400" dirty="0">
                <a:solidFill>
                  <a:schemeClr val="bg1"/>
                </a:solidFill>
              </a:rPr>
              <a:t>DS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5D9DA99-9339-4E7E-B747-1323006A6534}"/>
              </a:ext>
            </a:extLst>
          </p:cNvPr>
          <p:cNvSpPr/>
          <p:nvPr/>
        </p:nvSpPr>
        <p:spPr>
          <a:xfrm>
            <a:off x="4000378" y="2387447"/>
            <a:ext cx="7517855" cy="2117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b="1" dirty="0">
                <a:solidFill>
                  <a:schemeClr val="bg2">
                    <a:lumMod val="25000"/>
                  </a:schemeClr>
                </a:solidFill>
              </a:rPr>
              <a:t>VOCÊ CONHECE SEU</a:t>
            </a:r>
            <a:br>
              <a:rPr lang="pt-BR" sz="4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4800" b="1" dirty="0">
                <a:solidFill>
                  <a:schemeClr val="bg2">
                    <a:lumMod val="25000"/>
                  </a:schemeClr>
                </a:solidFill>
              </a:rPr>
              <a:t>PLANO DE PREVIDÊNCIA?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1CDE9C5-EBBB-4412-A028-4C440BA653B7}"/>
              </a:ext>
            </a:extLst>
          </p:cNvPr>
          <p:cNvSpPr/>
          <p:nvPr/>
        </p:nvSpPr>
        <p:spPr>
          <a:xfrm>
            <a:off x="891328" y="2387447"/>
            <a:ext cx="2846229" cy="262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0" dirty="0">
                <a:solidFill>
                  <a:schemeClr val="bg2">
                    <a:lumMod val="25000"/>
                  </a:schemeClr>
                </a:solidFill>
              </a:rPr>
              <a:t>CD</a:t>
            </a: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6EE41465-DD27-436A-A527-84704D4CD7EF}"/>
              </a:ext>
            </a:extLst>
          </p:cNvPr>
          <p:cNvGrpSpPr/>
          <p:nvPr/>
        </p:nvGrpSpPr>
        <p:grpSpPr>
          <a:xfrm>
            <a:off x="892948" y="2260224"/>
            <a:ext cx="2844863" cy="2627808"/>
            <a:chOff x="3609975" y="1151426"/>
            <a:chExt cx="4972050" cy="4145616"/>
          </a:xfrm>
          <a:solidFill>
            <a:srgbClr val="92D050"/>
          </a:solidFill>
        </p:grpSpPr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BFB42FD2-DEDC-46A5-8E30-3CCCBB63A690}"/>
                </a:ext>
              </a:extLst>
            </p:cNvPr>
            <p:cNvSpPr/>
            <p:nvPr/>
          </p:nvSpPr>
          <p:spPr>
            <a:xfrm rot="10800000">
              <a:off x="3609975" y="3851803"/>
              <a:ext cx="4972050" cy="1445239"/>
            </a:xfrm>
            <a:custGeom>
              <a:avLst/>
              <a:gdLst>
                <a:gd name="connsiteX0" fmla="*/ 0 w 4972050"/>
                <a:gd name="connsiteY0" fmla="*/ 0 h 1445239"/>
                <a:gd name="connsiteX1" fmla="*/ 4972050 w 4972050"/>
                <a:gd name="connsiteY1" fmla="*/ 0 h 1445239"/>
                <a:gd name="connsiteX2" fmla="*/ 4972050 w 4972050"/>
                <a:gd name="connsiteY2" fmla="*/ 1445239 h 1445239"/>
                <a:gd name="connsiteX3" fmla="*/ 4846713 w 4972050"/>
                <a:gd name="connsiteY3" fmla="*/ 1445239 h 1445239"/>
                <a:gd name="connsiteX4" fmla="*/ 4846713 w 4972050"/>
                <a:gd name="connsiteY4" fmla="*/ 125337 h 1445239"/>
                <a:gd name="connsiteX5" fmla="*/ 125337 w 4972050"/>
                <a:gd name="connsiteY5" fmla="*/ 125337 h 1445239"/>
                <a:gd name="connsiteX6" fmla="*/ 125337 w 4972050"/>
                <a:gd name="connsiteY6" fmla="*/ 1445239 h 1445239"/>
                <a:gd name="connsiteX7" fmla="*/ 0 w 4972050"/>
                <a:gd name="connsiteY7" fmla="*/ 1445239 h 144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2050" h="1445239">
                  <a:moveTo>
                    <a:pt x="0" y="0"/>
                  </a:moveTo>
                  <a:lnTo>
                    <a:pt x="4972050" y="0"/>
                  </a:lnTo>
                  <a:lnTo>
                    <a:pt x="4972050" y="1445239"/>
                  </a:lnTo>
                  <a:lnTo>
                    <a:pt x="4846713" y="1445239"/>
                  </a:lnTo>
                  <a:lnTo>
                    <a:pt x="4846713" y="125337"/>
                  </a:lnTo>
                  <a:lnTo>
                    <a:pt x="125337" y="125337"/>
                  </a:lnTo>
                  <a:lnTo>
                    <a:pt x="125337" y="1445239"/>
                  </a:lnTo>
                  <a:lnTo>
                    <a:pt x="0" y="144523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862F329D-992A-48AC-8319-770C8B3A5E37}"/>
                </a:ext>
              </a:extLst>
            </p:cNvPr>
            <p:cNvSpPr/>
            <p:nvPr/>
          </p:nvSpPr>
          <p:spPr>
            <a:xfrm>
              <a:off x="3609975" y="1151426"/>
              <a:ext cx="4972049" cy="1445239"/>
            </a:xfrm>
            <a:custGeom>
              <a:avLst/>
              <a:gdLst>
                <a:gd name="connsiteX0" fmla="*/ 0 w 4972050"/>
                <a:gd name="connsiteY0" fmla="*/ 0 h 1445239"/>
                <a:gd name="connsiteX1" fmla="*/ 4972050 w 4972050"/>
                <a:gd name="connsiteY1" fmla="*/ 0 h 1445239"/>
                <a:gd name="connsiteX2" fmla="*/ 4972050 w 4972050"/>
                <a:gd name="connsiteY2" fmla="*/ 1445239 h 1445239"/>
                <a:gd name="connsiteX3" fmla="*/ 4846713 w 4972050"/>
                <a:gd name="connsiteY3" fmla="*/ 1445239 h 1445239"/>
                <a:gd name="connsiteX4" fmla="*/ 4846713 w 4972050"/>
                <a:gd name="connsiteY4" fmla="*/ 125337 h 1445239"/>
                <a:gd name="connsiteX5" fmla="*/ 125337 w 4972050"/>
                <a:gd name="connsiteY5" fmla="*/ 125337 h 1445239"/>
                <a:gd name="connsiteX6" fmla="*/ 125337 w 4972050"/>
                <a:gd name="connsiteY6" fmla="*/ 1445239 h 1445239"/>
                <a:gd name="connsiteX7" fmla="*/ 0 w 4972050"/>
                <a:gd name="connsiteY7" fmla="*/ 1445239 h 144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2050" h="1445239">
                  <a:moveTo>
                    <a:pt x="0" y="0"/>
                  </a:moveTo>
                  <a:lnTo>
                    <a:pt x="4972050" y="0"/>
                  </a:lnTo>
                  <a:lnTo>
                    <a:pt x="4972050" y="1445239"/>
                  </a:lnTo>
                  <a:lnTo>
                    <a:pt x="4846713" y="1445239"/>
                  </a:lnTo>
                  <a:lnTo>
                    <a:pt x="4846713" y="125337"/>
                  </a:lnTo>
                  <a:lnTo>
                    <a:pt x="125337" y="125337"/>
                  </a:lnTo>
                  <a:lnTo>
                    <a:pt x="125337" y="1445239"/>
                  </a:lnTo>
                  <a:lnTo>
                    <a:pt x="0" y="144523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548235"/>
                </a:solidFill>
              </a:endParaRPr>
            </a:p>
          </p:txBody>
        </p: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61074860-D132-40A7-81CE-510395BE5E10}"/>
              </a:ext>
            </a:extLst>
          </p:cNvPr>
          <p:cNvSpPr/>
          <p:nvPr/>
        </p:nvSpPr>
        <p:spPr>
          <a:xfrm>
            <a:off x="891074" y="2564931"/>
            <a:ext cx="2844862" cy="612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bg2">
                    <a:lumMod val="25000"/>
                  </a:schemeClr>
                </a:solidFill>
              </a:rPr>
              <a:t>PLANO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977FA90-6C81-4FD7-94D9-2B8E116F401B}"/>
              </a:ext>
            </a:extLst>
          </p:cNvPr>
          <p:cNvSpPr txBox="1"/>
          <p:nvPr/>
        </p:nvSpPr>
        <p:spPr>
          <a:xfrm>
            <a:off x="4002253" y="430495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2000" i="0" dirty="0">
                <a:solidFill>
                  <a:srgbClr val="0070C0"/>
                </a:solidFill>
                <a:effectLst/>
              </a:rPr>
              <a:t>•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184502C-4D56-41F6-97A0-6A90AC167EA7}"/>
              </a:ext>
            </a:extLst>
          </p:cNvPr>
          <p:cNvSpPr/>
          <p:nvPr/>
        </p:nvSpPr>
        <p:spPr>
          <a:xfrm>
            <a:off x="0" y="-1"/>
            <a:ext cx="900000" cy="13405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98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825624"/>
            <a:ext cx="6573600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A EMPRESA PODE RETIRAR O PATROCÍNIO SEM ARCAR COM TODOS OS SEUS COMPROMISSOS?</a:t>
            </a:r>
          </a:p>
          <a:p>
            <a:pPr marL="0" indent="0" algn="just">
              <a:spcAft>
                <a:spcPts val="800"/>
              </a:spcAft>
              <a:buClr>
                <a:srgbClr val="548235"/>
              </a:buClr>
              <a:buNone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Não, para retirar o patrocínio a empresa precisa regularizar todas as suas obrigações com o plano, isso inclui: </a:t>
            </a:r>
          </a:p>
          <a:p>
            <a:pPr algn="just"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Quitação de contratos de dívidas;</a:t>
            </a:r>
          </a:p>
          <a:p>
            <a:pPr algn="just"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Contribuições em atraso;</a:t>
            </a:r>
          </a:p>
          <a:p>
            <a:pPr algn="just"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Equacionamento de déficits passados;</a:t>
            </a:r>
          </a:p>
          <a:p>
            <a:pPr algn="just"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Provisionamento das ações judiciais em curso (com possibilidade de êxito) e quitação das ações transitadas em julgado.</a:t>
            </a: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Clr>
                <a:srgbClr val="548235"/>
              </a:buClr>
              <a:buNone/>
            </a:pPr>
            <a:endParaRPr lang="pt-BR" sz="2000" dirty="0">
              <a:solidFill>
                <a:schemeClr val="bg2">
                  <a:lumMod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000" b="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LEGISLAÇÃO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3" name="Gráfico 12" descr="Quadrados preenchidos com quadrados pequenos">
            <a:extLst>
              <a:ext uri="{FF2B5EF4-FFF2-40B4-BE49-F238E27FC236}">
                <a16:creationId xmlns:a16="http://schemas.microsoft.com/office/drawing/2014/main" id="{A68C654C-CD5F-48A4-8E4F-1CBC28841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7029977" y="821151"/>
            <a:ext cx="5671722" cy="5671722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253B2EA-4DED-4640-BE51-1F9B6AA6BE55}"/>
              </a:ext>
            </a:extLst>
          </p:cNvPr>
          <p:cNvSpPr/>
          <p:nvPr/>
        </p:nvSpPr>
        <p:spPr>
          <a:xfrm>
            <a:off x="9428343" y="2557243"/>
            <a:ext cx="1826963" cy="16425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F0175442-53E6-4B1F-950B-AB564BB5AC5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98" y="2798999"/>
            <a:ext cx="1260000" cy="1260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580777A-480E-477E-9BBF-FCF06A8438EE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</a:t>
            </a:r>
            <a:r>
              <a:rPr lang="pt-BR" sz="1400" dirty="0">
                <a:solidFill>
                  <a:srgbClr val="0070C0"/>
                </a:solidFill>
              </a:rPr>
              <a:t> •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118506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580777A-480E-477E-9BBF-FCF06A8438EE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825624"/>
            <a:ext cx="6573600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O PATROCINADOR PODE SE RETIRAR DE UM PLANO DEFICITÁRIO?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Não, para que isso ocorra o plano deverá ser equacionado, identificando-se os montantes atribuíveis aos participantes e assistidos, de um lado, e ao patrocinador, de outro, observada a proporção contributiva do período em que ocorreu sua constituição, a partir das contribuições normais vertidas nesse período.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000" dirty="0">
              <a:solidFill>
                <a:schemeClr val="bg2">
                  <a:lumMod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*O resultado deficitário poderá ser equacionado pelo patrocinador, de forma exclusiva ou majoritária, sem observância da proporção contributiva do plano de benefícios, mediante homologação da </a:t>
            </a:r>
            <a:r>
              <a:rPr lang="pt-BR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Previc</a:t>
            </a:r>
            <a:r>
              <a:rPr lang="pt-BR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desde que a medida seja favorável aos participantes e assistidos.</a:t>
            </a:r>
            <a:endParaRPr lang="pt-BR" sz="1400" b="0" i="1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LEGISLAÇÃO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3" name="Gráfico 12" descr="Quadrados preenchidos com quadrados pequenos">
            <a:extLst>
              <a:ext uri="{FF2B5EF4-FFF2-40B4-BE49-F238E27FC236}">
                <a16:creationId xmlns:a16="http://schemas.microsoft.com/office/drawing/2014/main" id="{BF11C865-6568-4F4C-B862-1D94073D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7029977" y="821151"/>
            <a:ext cx="5671722" cy="5671722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3167A84C-A937-4F67-AAE7-A7BC9E10E449}"/>
              </a:ext>
            </a:extLst>
          </p:cNvPr>
          <p:cNvSpPr/>
          <p:nvPr/>
        </p:nvSpPr>
        <p:spPr>
          <a:xfrm>
            <a:off x="9428343" y="2557243"/>
            <a:ext cx="1826963" cy="16425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C239F649-5B70-4A18-A612-08F022475F9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98" y="2798999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825624"/>
            <a:ext cx="6573600" cy="466724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QUAIS SÃO AS OPÇÕES DOS PARTICIPANTES EM CASO DE RETIRADA DE PATROCÍNIO?</a:t>
            </a:r>
            <a:endParaRPr lang="pt-BR" sz="200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Permanecer no plano atual, na condição de </a:t>
            </a:r>
            <a:r>
              <a:rPr lang="pt-BR" sz="1900" dirty="0" err="1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autopatrocinado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ou assistido (retirada parcial);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Permanecer na Real Grandeza, aderindo </a:t>
            </a:r>
            <a:r>
              <a:rPr lang="pt-BR" sz="19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ao plano instituído por opção, mediante prévia e expressa manifestação individual;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Transferir-se para outro plano de previdência, observadas as disposições legais aplicáveis;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Receber sua reserva individual em parcela única; ou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Receber parte da sua reserva e transferir o restante para outro plano previdência.</a:t>
            </a:r>
            <a:endParaRPr lang="pt-BR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000" b="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LEGISLAÇÃO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3" name="Gráfico 12" descr="Quadrados preenchidos com quadrados pequenos">
            <a:extLst>
              <a:ext uri="{FF2B5EF4-FFF2-40B4-BE49-F238E27FC236}">
                <a16:creationId xmlns:a16="http://schemas.microsoft.com/office/drawing/2014/main" id="{C36EEF51-C172-4A90-A516-A8E869A59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7029977" y="821151"/>
            <a:ext cx="5671722" cy="5671722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5C8DBA4E-AF60-421F-B53F-8D4E9775C7CE}"/>
              </a:ext>
            </a:extLst>
          </p:cNvPr>
          <p:cNvSpPr/>
          <p:nvPr/>
        </p:nvSpPr>
        <p:spPr>
          <a:xfrm>
            <a:off x="9428343" y="2557243"/>
            <a:ext cx="1826963" cy="16425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6A886F2F-7EFE-4475-A1C3-18905401E09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98" y="2798999"/>
            <a:ext cx="1260000" cy="1260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580777A-480E-477E-9BBF-FCF06A8438EE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3849028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E69489B1-D3F1-4616-83EA-48ADC502A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683936"/>
              </p:ext>
            </p:extLst>
          </p:nvPr>
        </p:nvGraphicFramePr>
        <p:xfrm>
          <a:off x="899997" y="0"/>
          <a:ext cx="11292003" cy="648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001">
                  <a:extLst>
                    <a:ext uri="{9D8B030D-6E8A-4147-A177-3AD203B41FA5}">
                      <a16:colId xmlns:a16="http://schemas.microsoft.com/office/drawing/2014/main" val="794737314"/>
                    </a:ext>
                  </a:extLst>
                </a:gridCol>
                <a:gridCol w="3764001">
                  <a:extLst>
                    <a:ext uri="{9D8B030D-6E8A-4147-A177-3AD203B41FA5}">
                      <a16:colId xmlns:a16="http://schemas.microsoft.com/office/drawing/2014/main" val="1390226097"/>
                    </a:ext>
                  </a:extLst>
                </a:gridCol>
                <a:gridCol w="3764001">
                  <a:extLst>
                    <a:ext uri="{9D8B030D-6E8A-4147-A177-3AD203B41FA5}">
                      <a16:colId xmlns:a16="http://schemas.microsoft.com/office/drawing/2014/main" val="1898546658"/>
                    </a:ext>
                  </a:extLst>
                </a:gridCol>
              </a:tblGrid>
              <a:tr h="3241620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027065"/>
                  </a:ext>
                </a:extLst>
              </a:tr>
              <a:tr h="3241620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30205"/>
                  </a:ext>
                </a:extLst>
              </a:tr>
            </a:tbl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9691832A-416E-4FE6-99F7-456E38EC4058}"/>
              </a:ext>
            </a:extLst>
          </p:cNvPr>
          <p:cNvSpPr/>
          <p:nvPr/>
        </p:nvSpPr>
        <p:spPr>
          <a:xfrm>
            <a:off x="0" y="-2"/>
            <a:ext cx="900000" cy="68580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B4DE62F-F532-4FEE-B872-8C1F21E1A7BA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3939D3F-C647-4B7F-9C06-4EBB69731FF0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05C30B7D-A4BD-4430-BF46-6F83D6C3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 flipH="1">
            <a:off x="-2526594" y="3497971"/>
            <a:ext cx="5953185" cy="766876"/>
          </a:xfrm>
        </p:spPr>
        <p:txBody>
          <a:bodyPr>
            <a:normAutofit/>
          </a:bodyPr>
          <a:lstStyle/>
          <a:p>
            <a:pPr algn="r"/>
            <a:r>
              <a:rPr lang="pt-BR" sz="2400" b="1" i="0" dirty="0">
                <a:solidFill>
                  <a:srgbClr val="00B0F0"/>
                </a:solidFill>
                <a:effectLst/>
                <a:latin typeface="+mn-lt"/>
              </a:rPr>
              <a:t>// FUNDAÇÕES QUE SE REINVENTARAM</a:t>
            </a:r>
            <a:endParaRPr lang="pt-BR" sz="24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7" name="Picture 4" descr="Valia – Zanc">
            <a:extLst>
              <a:ext uri="{FF2B5EF4-FFF2-40B4-BE49-F238E27FC236}">
                <a16:creationId xmlns:a16="http://schemas.microsoft.com/office/drawing/2014/main" id="{540F9280-B384-4D66-B603-00A6A29F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76" y="1056372"/>
            <a:ext cx="3879009" cy="110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anal de Denúncia Vivest">
            <a:extLst>
              <a:ext uri="{FF2B5EF4-FFF2-40B4-BE49-F238E27FC236}">
                <a16:creationId xmlns:a16="http://schemas.microsoft.com/office/drawing/2014/main" id="{8CEFD419-8135-4BAC-BC13-E78804080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9" y="4578286"/>
            <a:ext cx="3058976" cy="6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undação Família Previdência | Fundação CEEE agora também é Fundação  Família Previdência">
            <a:extLst>
              <a:ext uri="{FF2B5EF4-FFF2-40B4-BE49-F238E27FC236}">
                <a16:creationId xmlns:a16="http://schemas.microsoft.com/office/drawing/2014/main" id="{FDF26BEB-DBAF-4F3F-97EE-63062CFA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28" y="656077"/>
            <a:ext cx="2878344" cy="19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R 2019 ano-calendário 2018 Braslight Presente Rentabilidade">
            <a:extLst>
              <a:ext uri="{FF2B5EF4-FFF2-40B4-BE49-F238E27FC236}">
                <a16:creationId xmlns:a16="http://schemas.microsoft.com/office/drawing/2014/main" id="{CB423C38-1B71-4D10-BF92-15DFCDEE7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49" b="89764" l="8543" r="90201">
                        <a14:foregroundMark x1="40452" y1="45669" x2="40452" y2="45669"/>
                        <a14:foregroundMark x1="50000" y1="48819" x2="50000" y2="48819"/>
                        <a14:foregroundMark x1="54774" y1="50394" x2="54774" y2="50394"/>
                        <a14:foregroundMark x1="56030" y1="63780" x2="56030" y2="63780"/>
                        <a14:foregroundMark x1="62312" y1="40945" x2="62312" y2="40945"/>
                        <a14:foregroundMark x1="66332" y1="48819" x2="66332" y2="48819"/>
                        <a14:foregroundMark x1="66834" y1="29134" x2="66834" y2="29134"/>
                        <a14:foregroundMark x1="70352" y1="53543" x2="70352" y2="53543"/>
                        <a14:foregroundMark x1="80402" y1="43307" x2="80402" y2="43307"/>
                        <a14:foregroundMark x1="90452" y1="45669" x2="90452" y2="45669"/>
                        <a14:foregroundMark x1="21106" y1="55906" x2="21106" y2="55906"/>
                        <a14:foregroundMark x1="18844" y1="28346" x2="18844" y2="28346"/>
                        <a14:foregroundMark x1="8543" y1="43307" x2="8543" y2="43307"/>
                        <a14:foregroundMark x1="53266" y1="65354" x2="53266" y2="65354"/>
                        <a14:foregroundMark x1="53769" y1="65354" x2="53769" y2="65354"/>
                        <a14:foregroundMark x1="61558" y1="41732" x2="61558" y2="41732"/>
                        <a14:foregroundMark x1="62060" y1="40945" x2="62060" y2="40945"/>
                        <a14:foregroundMark x1="62312" y1="41732" x2="62312" y2="41732"/>
                        <a14:foregroundMark x1="62563" y1="41732" x2="62563" y2="41732"/>
                        <a14:foregroundMark x1="62563" y1="40945" x2="62563" y2="40945"/>
                        <a14:foregroundMark x1="62563" y1="41732" x2="62563" y2="41732"/>
                        <a14:foregroundMark x1="62814" y1="41732" x2="62814" y2="41732"/>
                        <a14:foregroundMark x1="62814" y1="40945" x2="62814" y2="40945"/>
                        <a14:backgroundMark x1="55779" y1="62992" x2="55779" y2="62992"/>
                        <a14:backgroundMark x1="56030" y1="63780" x2="56030" y2="63780"/>
                        <a14:backgroundMark x1="62814" y1="41732" x2="62814" y2="41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906" y="1073113"/>
            <a:ext cx="3233371" cy="103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FRAPREV - Instituto de Seguridade Social">
            <a:extLst>
              <a:ext uri="{FF2B5EF4-FFF2-40B4-BE49-F238E27FC236}">
                <a16:creationId xmlns:a16="http://schemas.microsoft.com/office/drawing/2014/main" id="{913B8002-08DB-476C-B3D7-DCB260748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34" y="4136361"/>
            <a:ext cx="2176473" cy="14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guarda - Sistel">
            <a:extLst>
              <a:ext uri="{FF2B5EF4-FFF2-40B4-BE49-F238E27FC236}">
                <a16:creationId xmlns:a16="http://schemas.microsoft.com/office/drawing/2014/main" id="{A725B59C-2608-4430-86E4-27A13747C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029" y="4324628"/>
            <a:ext cx="3058976" cy="12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98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580777A-480E-477E-9BBF-FCF06A8438EE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825624"/>
            <a:ext cx="6572251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O QUE É TRANSFERÊNCIA DE GERENCIAMENTO?</a:t>
            </a:r>
            <a:endParaRPr lang="pt-BR" sz="2000" b="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Ocorre quando a gestão de um plano de previdência é transferida para outra entidade,</a:t>
            </a:r>
            <a:r>
              <a:rPr lang="pt-BR" sz="2000" b="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 mantendo-se os mesmos patrocinadores. 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b="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Nesse caso, todo o patrimônio do plano é transferido, assim como todos os direitos e obrigações previstas no regulamento do plano devem ser respeitados.</a:t>
            </a: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800" b="1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Legislação específica: </a:t>
            </a:r>
          </a:p>
          <a:p>
            <a:pPr marL="0" indent="0" algn="just">
              <a:buNone/>
            </a:pPr>
            <a:r>
              <a:rPr lang="pt-BR" sz="1800" i="0" u="sng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Resolução nº 25, de 13 de setembro de 2017;</a:t>
            </a:r>
          </a:p>
          <a:p>
            <a:pPr marL="0" indent="0" algn="just">
              <a:buNone/>
            </a:pPr>
            <a:r>
              <a:rPr lang="pt-BR" sz="1800" u="sng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Portaria </a:t>
            </a:r>
            <a:r>
              <a:rPr lang="pt-BR" sz="1800" u="sng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Previc</a:t>
            </a:r>
            <a:r>
              <a:rPr lang="pt-BR" sz="1800" u="sng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Nº 324, de 27 de abril de 2020</a:t>
            </a:r>
            <a:r>
              <a:rPr lang="pt-BR" sz="1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LEGISLAÇÃO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Gráfico 10" descr="Quadrados preenchidos com quadrados pequenos">
            <a:extLst>
              <a:ext uri="{FF2B5EF4-FFF2-40B4-BE49-F238E27FC236}">
                <a16:creationId xmlns:a16="http://schemas.microsoft.com/office/drawing/2014/main" id="{A71E0C40-1438-4E0F-913D-E923AAE76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7003600" y="821151"/>
            <a:ext cx="5671722" cy="567172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A2EECDD-D19C-4D4B-8641-52ABA1E83ECC}"/>
              </a:ext>
            </a:extLst>
          </p:cNvPr>
          <p:cNvSpPr/>
          <p:nvPr/>
        </p:nvSpPr>
        <p:spPr>
          <a:xfrm>
            <a:off x="9428343" y="2557243"/>
            <a:ext cx="1826963" cy="16425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 descr="Ícone&#10;&#10;Descrição gerada automaticamente">
            <a:extLst>
              <a:ext uri="{FF2B5EF4-FFF2-40B4-BE49-F238E27FC236}">
                <a16:creationId xmlns:a16="http://schemas.microsoft.com/office/drawing/2014/main" id="{2E4AC369-4C33-40C6-9762-47E32FB8A3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24" y="2798999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27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5277" y="0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580777A-480E-477E-9BBF-FCF06A8438EE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703" y="390719"/>
            <a:ext cx="10474154" cy="98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TRANSFERÊNCIA DE GERENCIAMENTO - PROCESSO</a:t>
            </a:r>
          </a:p>
          <a:p>
            <a:pPr marL="0" indent="0" algn="just">
              <a:buNone/>
            </a:pP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2F780D06-BA26-4283-A9A8-16C0EDCD523E}"/>
              </a:ext>
            </a:extLst>
          </p:cNvPr>
          <p:cNvSpPr txBox="1">
            <a:spLocks/>
          </p:cNvSpPr>
          <p:nvPr/>
        </p:nvSpPr>
        <p:spPr>
          <a:xfrm rot="16200000" flipH="1">
            <a:off x="-2526594" y="3497971"/>
            <a:ext cx="5953185" cy="766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b="1" dirty="0">
                <a:solidFill>
                  <a:srgbClr val="0070C0"/>
                </a:solidFill>
                <a:latin typeface="+mn-lt"/>
              </a:rPr>
              <a:t>// LEGISLAÇÃO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D44E722-CF08-42FD-905D-E8C4DE616C6D}"/>
              </a:ext>
            </a:extLst>
          </p:cNvPr>
          <p:cNvSpPr/>
          <p:nvPr/>
        </p:nvSpPr>
        <p:spPr>
          <a:xfrm>
            <a:off x="7965769" y="3567356"/>
            <a:ext cx="1722935" cy="14634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 entidade de destino deverá disponibilizar cópia do seu estatuto aos participantes e assistidos do plano transferido a partir da data-efetiva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7A6C4ED3-BC0A-4235-9A6E-9466AB8A45AC}"/>
              </a:ext>
            </a:extLst>
          </p:cNvPr>
          <p:cNvSpPr/>
          <p:nvPr/>
        </p:nvSpPr>
        <p:spPr>
          <a:xfrm>
            <a:off x="9756954" y="3567356"/>
            <a:ext cx="1722935" cy="14634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Aprovação </a:t>
            </a:r>
            <a:r>
              <a:rPr lang="pt-BR" sz="1200" b="1" dirty="0" err="1">
                <a:solidFill>
                  <a:schemeClr val="bg2">
                    <a:lumMod val="25000"/>
                  </a:schemeClr>
                </a:solidFill>
              </a:rPr>
              <a:t>Previc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578A63BE-2C03-4065-8A39-25BD66DD277A}"/>
              </a:ext>
            </a:extLst>
          </p:cNvPr>
          <p:cNvSpPr/>
          <p:nvPr/>
        </p:nvSpPr>
        <p:spPr>
          <a:xfrm>
            <a:off x="5786651" y="5096769"/>
            <a:ext cx="2132153" cy="12214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Publicidade do resumo do Termo de Transferência aos participantes e assistidos do plano de benefício antes da data de protocolo;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CCA6AF37-40D1-4069-A3B1-3E7B204B7336}"/>
              </a:ext>
            </a:extLst>
          </p:cNvPr>
          <p:cNvSpPr/>
          <p:nvPr/>
        </p:nvSpPr>
        <p:spPr>
          <a:xfrm>
            <a:off x="1422107" y="4190267"/>
            <a:ext cx="1367645" cy="9877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Ciência aos participantes e assistidos contados da data de comunicação.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D6CBE1B7-89B8-45F2-BC93-09B5CF7657FC}"/>
              </a:ext>
            </a:extLst>
          </p:cNvPr>
          <p:cNvSpPr/>
          <p:nvPr/>
        </p:nvSpPr>
        <p:spPr>
          <a:xfrm>
            <a:off x="2878354" y="3579908"/>
            <a:ext cx="1702586" cy="1285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Elaboração do plano de transferência a partir da data de comunicação.</a:t>
            </a:r>
          </a:p>
        </p:txBody>
      </p:sp>
      <p:sp>
        <p:nvSpPr>
          <p:cNvPr id="39" name="Triângulo isósceles 38">
            <a:extLst>
              <a:ext uri="{FF2B5EF4-FFF2-40B4-BE49-F238E27FC236}">
                <a16:creationId xmlns:a16="http://schemas.microsoft.com/office/drawing/2014/main" id="{B8965F0E-F03A-4C2F-975E-793C4922D311}"/>
              </a:ext>
            </a:extLst>
          </p:cNvPr>
          <p:cNvSpPr/>
          <p:nvPr/>
        </p:nvSpPr>
        <p:spPr>
          <a:xfrm flipV="1">
            <a:off x="3656696" y="3499054"/>
            <a:ext cx="240951" cy="14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58687D0B-F8F6-4399-B62B-420D2E1B5F9A}"/>
              </a:ext>
            </a:extLst>
          </p:cNvPr>
          <p:cNvSpPr/>
          <p:nvPr/>
        </p:nvSpPr>
        <p:spPr>
          <a:xfrm>
            <a:off x="4649191" y="3571054"/>
            <a:ext cx="3248327" cy="6797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Protocolo na </a:t>
            </a:r>
            <a:r>
              <a:rPr lang="pt-BR" sz="1200" dirty="0" err="1">
                <a:solidFill>
                  <a:schemeClr val="bg2">
                    <a:lumMod val="25000"/>
                  </a:schemeClr>
                </a:solidFill>
              </a:rPr>
              <a:t>Previc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 do requerimento de transferência a partir da data de comunicação.</a:t>
            </a:r>
          </a:p>
        </p:txBody>
      </p:sp>
      <p:sp>
        <p:nvSpPr>
          <p:cNvPr id="41" name="Triângulo isósceles 40">
            <a:extLst>
              <a:ext uri="{FF2B5EF4-FFF2-40B4-BE49-F238E27FC236}">
                <a16:creationId xmlns:a16="http://schemas.microsoft.com/office/drawing/2014/main" id="{2E0D61DC-A9E1-4201-AA52-AD55AA6CEB91}"/>
              </a:ext>
            </a:extLst>
          </p:cNvPr>
          <p:cNvSpPr/>
          <p:nvPr/>
        </p:nvSpPr>
        <p:spPr>
          <a:xfrm flipV="1">
            <a:off x="6129981" y="3501854"/>
            <a:ext cx="278956" cy="14400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id="{0B6E82B2-02C9-4769-8872-E893E8CB8CB2}"/>
              </a:ext>
            </a:extLst>
          </p:cNvPr>
          <p:cNvSpPr/>
          <p:nvPr/>
        </p:nvSpPr>
        <p:spPr>
          <a:xfrm flipV="1">
            <a:off x="8580470" y="3501854"/>
            <a:ext cx="211391" cy="144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43" name="Diagrama 42">
            <a:extLst>
              <a:ext uri="{FF2B5EF4-FFF2-40B4-BE49-F238E27FC236}">
                <a16:creationId xmlns:a16="http://schemas.microsoft.com/office/drawing/2014/main" id="{9B3F99C5-CE99-46C0-BED1-6ADCD5196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244102"/>
              </p:ext>
            </p:extLst>
          </p:nvPr>
        </p:nvGraphicFramePr>
        <p:xfrm>
          <a:off x="1411703" y="2514055"/>
          <a:ext cx="10472150" cy="98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Triângulo isósceles 43">
            <a:extLst>
              <a:ext uri="{FF2B5EF4-FFF2-40B4-BE49-F238E27FC236}">
                <a16:creationId xmlns:a16="http://schemas.microsoft.com/office/drawing/2014/main" id="{973066DE-3A65-44DB-85AF-86887348037D}"/>
              </a:ext>
            </a:extLst>
          </p:cNvPr>
          <p:cNvSpPr/>
          <p:nvPr/>
        </p:nvSpPr>
        <p:spPr>
          <a:xfrm flipV="1">
            <a:off x="10522901" y="3499054"/>
            <a:ext cx="211391" cy="144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Chave Direita 44">
            <a:extLst>
              <a:ext uri="{FF2B5EF4-FFF2-40B4-BE49-F238E27FC236}">
                <a16:creationId xmlns:a16="http://schemas.microsoft.com/office/drawing/2014/main" id="{C737535D-214B-4067-83A6-E4A24611D6F0}"/>
              </a:ext>
            </a:extLst>
          </p:cNvPr>
          <p:cNvSpPr/>
          <p:nvPr/>
        </p:nvSpPr>
        <p:spPr>
          <a:xfrm rot="5400000">
            <a:off x="1825640" y="3249613"/>
            <a:ext cx="257117" cy="899999"/>
          </a:xfrm>
          <a:prstGeom prst="rightBrac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9DAF29C-3852-4CF6-BF9D-6EFD5A9C72A0}"/>
              </a:ext>
            </a:extLst>
          </p:cNvPr>
          <p:cNvSpPr/>
          <p:nvPr/>
        </p:nvSpPr>
        <p:spPr>
          <a:xfrm flipH="1">
            <a:off x="1315449" y="3945451"/>
            <a:ext cx="1259740" cy="244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Até 10 dias úteis</a:t>
            </a:r>
          </a:p>
        </p:txBody>
      </p:sp>
      <p:sp>
        <p:nvSpPr>
          <p:cNvPr id="48" name="Seta: Pentágono 47">
            <a:extLst>
              <a:ext uri="{FF2B5EF4-FFF2-40B4-BE49-F238E27FC236}">
                <a16:creationId xmlns:a16="http://schemas.microsoft.com/office/drawing/2014/main" id="{DB386CDC-EB73-48A4-9B31-0B0D2DFCAAD9}"/>
              </a:ext>
            </a:extLst>
          </p:cNvPr>
          <p:cNvSpPr/>
          <p:nvPr/>
        </p:nvSpPr>
        <p:spPr>
          <a:xfrm rot="16200000" flipH="1">
            <a:off x="814807" y="1524092"/>
            <a:ext cx="1668279" cy="474487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Data da Comunicação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AF852600-A8D9-47F9-9D26-D07E2D5D5145}"/>
              </a:ext>
            </a:extLst>
          </p:cNvPr>
          <p:cNvSpPr/>
          <p:nvPr/>
        </p:nvSpPr>
        <p:spPr>
          <a:xfrm flipH="1">
            <a:off x="3213647" y="1705956"/>
            <a:ext cx="1368000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Até 180 dias úteis</a:t>
            </a:r>
          </a:p>
        </p:txBody>
      </p:sp>
      <p:sp>
        <p:nvSpPr>
          <p:cNvPr id="50" name="Chave Direita 49">
            <a:extLst>
              <a:ext uri="{FF2B5EF4-FFF2-40B4-BE49-F238E27FC236}">
                <a16:creationId xmlns:a16="http://schemas.microsoft.com/office/drawing/2014/main" id="{683B9BCE-0357-4834-B92D-579C8558D238}"/>
              </a:ext>
            </a:extLst>
          </p:cNvPr>
          <p:cNvSpPr/>
          <p:nvPr/>
        </p:nvSpPr>
        <p:spPr>
          <a:xfrm rot="5400000">
            <a:off x="7165684" y="3852196"/>
            <a:ext cx="244817" cy="1218849"/>
          </a:xfrm>
          <a:prstGeom prst="rightBrac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7EFEF563-9024-4B7E-B5E0-F0B9CC4E77D5}"/>
              </a:ext>
            </a:extLst>
          </p:cNvPr>
          <p:cNvSpPr/>
          <p:nvPr/>
        </p:nvSpPr>
        <p:spPr>
          <a:xfrm flipH="1">
            <a:off x="6651373" y="4763508"/>
            <a:ext cx="1266494" cy="244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30 dias antes do Protocolo</a:t>
            </a:r>
          </a:p>
        </p:txBody>
      </p:sp>
      <p:sp>
        <p:nvSpPr>
          <p:cNvPr id="52" name="Seta: Pentágono 51">
            <a:extLst>
              <a:ext uri="{FF2B5EF4-FFF2-40B4-BE49-F238E27FC236}">
                <a16:creationId xmlns:a16="http://schemas.microsoft.com/office/drawing/2014/main" id="{D2DCFA55-CB99-4934-9E8E-CF64ECF1980A}"/>
              </a:ext>
            </a:extLst>
          </p:cNvPr>
          <p:cNvSpPr/>
          <p:nvPr/>
        </p:nvSpPr>
        <p:spPr>
          <a:xfrm rot="16200000" flipH="1">
            <a:off x="9096063" y="1519771"/>
            <a:ext cx="1668279" cy="474487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Data-efetiva</a:t>
            </a:r>
          </a:p>
        </p:txBody>
      </p:sp>
      <p:sp>
        <p:nvSpPr>
          <p:cNvPr id="47" name="Chave Direita 46">
            <a:extLst>
              <a:ext uri="{FF2B5EF4-FFF2-40B4-BE49-F238E27FC236}">
                <a16:creationId xmlns:a16="http://schemas.microsoft.com/office/drawing/2014/main" id="{E5890082-23AC-4A29-96CF-96A7CDB5C862}"/>
              </a:ext>
            </a:extLst>
          </p:cNvPr>
          <p:cNvSpPr/>
          <p:nvPr/>
        </p:nvSpPr>
        <p:spPr>
          <a:xfrm rot="16200000" flipV="1">
            <a:off x="3726108" y="-163677"/>
            <a:ext cx="360000" cy="4968000"/>
          </a:xfrm>
          <a:prstGeom prst="rightBrac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7743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580777A-480E-477E-9BBF-FCF06A8438EE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825624"/>
            <a:ext cx="6573600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O PATROCINADOR PODE TRANSFERIR O GERENCIAMENTO DE UM PLANO DEFICITÁRIO?</a:t>
            </a:r>
            <a:endParaRPr lang="pt-BR" sz="2000" b="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b="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Sim, nesse caso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todas as obrigações são transferidas junto com o plano e devem estar previstas no termo de transferência, tais como: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Contratos de dívidas;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Contribuições em atraso;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Equacionamento de déficits passados;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Provisionamento das ações judiciais em curso (com possibilidade de êxito) e quitação das ações transitadas em julgado;</a:t>
            </a:r>
          </a:p>
          <a:p>
            <a:pPr algn="just">
              <a:buFontTx/>
              <a:buChar char="-"/>
            </a:pPr>
            <a:endParaRPr lang="pt-BR" sz="2000" b="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LEGISLAÇÃO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Gráfico 9" descr="Quadrados preenchidos com quadrados pequenos">
            <a:extLst>
              <a:ext uri="{FF2B5EF4-FFF2-40B4-BE49-F238E27FC236}">
                <a16:creationId xmlns:a16="http://schemas.microsoft.com/office/drawing/2014/main" id="{E62E81D6-0FF0-4091-9836-8439D53ED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7003600" y="821151"/>
            <a:ext cx="5671722" cy="567172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3B50D6A-EA3D-4734-8667-2EFE2F6258DB}"/>
              </a:ext>
            </a:extLst>
          </p:cNvPr>
          <p:cNvSpPr/>
          <p:nvPr/>
        </p:nvSpPr>
        <p:spPr>
          <a:xfrm>
            <a:off x="9428343" y="2557243"/>
            <a:ext cx="1826963" cy="16425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B2BA6021-164C-4A23-BD78-830F56569B3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24" y="2798999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7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9691832A-416E-4FE6-99F7-456E38EC4058}"/>
              </a:ext>
            </a:extLst>
          </p:cNvPr>
          <p:cNvSpPr/>
          <p:nvPr/>
        </p:nvSpPr>
        <p:spPr>
          <a:xfrm>
            <a:off x="0" y="-2"/>
            <a:ext cx="900000" cy="68580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B4DE62F-F532-4FEE-B872-8C1F21E1A7BA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3939D3F-C647-4B7F-9C06-4EBB69731FF0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05C30B7D-A4BD-4430-BF46-6F83D6C3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 flipH="1">
            <a:off x="-2526594" y="3497971"/>
            <a:ext cx="5953185" cy="766876"/>
          </a:xfrm>
        </p:spPr>
        <p:txBody>
          <a:bodyPr>
            <a:normAutofit/>
          </a:bodyPr>
          <a:lstStyle/>
          <a:p>
            <a:pPr algn="r"/>
            <a:r>
              <a:rPr lang="pt-BR" sz="2400" b="1" i="0" dirty="0">
                <a:solidFill>
                  <a:srgbClr val="0070C0"/>
                </a:solidFill>
                <a:effectLst/>
                <a:latin typeface="+mn-lt"/>
              </a:rPr>
              <a:t>// TÁ NA MÍDIA</a:t>
            </a:r>
            <a:endParaRPr lang="pt-BR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BA8DA63-03A0-4C26-A7BF-C943C7A7A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37" y="451440"/>
            <a:ext cx="6312641" cy="25923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09A05D3-9FC6-4C59-A615-5C3387176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135" y="451439"/>
            <a:ext cx="4461855" cy="25923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DB513AD-717E-448E-8834-A402B8E03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37" y="3148651"/>
            <a:ext cx="5865213" cy="2909249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4DD4717-F043-468C-BACE-BFDCEE70F4AC}"/>
              </a:ext>
            </a:extLst>
          </p:cNvPr>
          <p:cNvGrpSpPr/>
          <p:nvPr/>
        </p:nvGrpSpPr>
        <p:grpSpPr>
          <a:xfrm>
            <a:off x="7065087" y="3148648"/>
            <a:ext cx="4888903" cy="2909251"/>
            <a:chOff x="7065087" y="3148648"/>
            <a:chExt cx="4888903" cy="2909251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6FCEEEDD-4C4B-4615-B1DA-B48019F9FD0A}"/>
                </a:ext>
              </a:extLst>
            </p:cNvPr>
            <p:cNvGrpSpPr/>
            <p:nvPr/>
          </p:nvGrpSpPr>
          <p:grpSpPr>
            <a:xfrm>
              <a:off x="7065087" y="3148648"/>
              <a:ext cx="4888903" cy="2909251"/>
              <a:chOff x="7065087" y="3148648"/>
              <a:chExt cx="4888903" cy="2909251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B6B149C8-31E5-43BC-A1E4-241DBB134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65087" y="3148650"/>
                <a:ext cx="4888903" cy="2909249"/>
              </a:xfrm>
              <a:prstGeom prst="rect">
                <a:avLst/>
              </a:prstGeom>
            </p:spPr>
          </p:pic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5C4202E7-4793-42C0-96D2-2BFA8C9730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365" b="79708"/>
              <a:stretch/>
            </p:blipFill>
            <p:spPr>
              <a:xfrm>
                <a:off x="7065087" y="3148648"/>
                <a:ext cx="3306635" cy="590343"/>
              </a:xfrm>
              <a:prstGeom prst="rect">
                <a:avLst/>
              </a:prstGeom>
            </p:spPr>
          </p:pic>
        </p:grp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4687B701-A8DD-4DF2-9EBA-964D9776B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4242" y="3171725"/>
              <a:ext cx="1695361" cy="562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5453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essoa de camisa branca sorrindo&#10;&#10;Descrição gerada automaticamente com confiança média">
            <a:extLst>
              <a:ext uri="{FF2B5EF4-FFF2-40B4-BE49-F238E27FC236}">
                <a16:creationId xmlns:a16="http://schemas.microsoft.com/office/drawing/2014/main" id="{5B664E75-D104-4C0C-A2E6-03B32B1E4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r="16263"/>
          <a:stretch/>
        </p:blipFill>
        <p:spPr>
          <a:xfrm>
            <a:off x="6996000" y="1161076"/>
            <a:ext cx="4887853" cy="459392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1825624"/>
            <a:ext cx="4513428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900" b="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No Plano de Contribuição Definida, os valores das contribuições são previamente determinados – em função de um </a:t>
            </a:r>
            <a:r>
              <a:rPr lang="pt-BR" sz="1900" b="0" i="0" dirty="0" err="1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per-centual</a:t>
            </a:r>
            <a:r>
              <a:rPr lang="pt-BR" sz="1900" b="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 do salário – e os valores dos benefícios dependerão dos aportes e do resultado dos investimentos, acumulados em contas individualizadas dos </a:t>
            </a:r>
            <a:r>
              <a:rPr lang="pt-BR" sz="1900" b="0" i="0" dirty="0" err="1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participan-tes</a:t>
            </a:r>
            <a:r>
              <a:rPr lang="pt-BR" sz="1900" b="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 até a data de sua aposentadoria. Além da contribuição realizada pelo próprio participante, há contrapartida da </a:t>
            </a:r>
            <a:r>
              <a:rPr lang="pt-BR" sz="1900" b="0" i="0" dirty="0" err="1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Patro-cinadora</a:t>
            </a:r>
            <a:r>
              <a:rPr lang="pt-BR" sz="1900" b="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 com o mesmo percentual de escolha do participante, sendo que a taxa administrativa é abatida desse percentual da empresa.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O PLANO CD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4" name="Gráfico 13" descr="Quadrados preenchidos com quadrados pequenos">
            <a:extLst>
              <a:ext uri="{FF2B5EF4-FFF2-40B4-BE49-F238E27FC236}">
                <a16:creationId xmlns:a16="http://schemas.microsoft.com/office/drawing/2014/main" id="{5C872678-765F-4684-8866-D3A694671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 flipV="1">
            <a:off x="5189529" y="1977596"/>
            <a:ext cx="5398868" cy="5398868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8BFCEABC-DAF3-4BE5-91CD-DC2D45BE0C85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6FC043B-C7BD-4223-9ABB-82A4658BCB69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365569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7BB1D621-44AB-4462-B025-1A8BA5F4B2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816338"/>
              </p:ext>
            </p:extLst>
          </p:nvPr>
        </p:nvGraphicFramePr>
        <p:xfrm>
          <a:off x="1099873" y="4025654"/>
          <a:ext cx="7801200" cy="245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2"/>
            <a:ext cx="900000" cy="68580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 flipH="1">
            <a:off x="-2526594" y="3497971"/>
            <a:ext cx="5953185" cy="766876"/>
          </a:xfrm>
        </p:spPr>
        <p:txBody>
          <a:bodyPr>
            <a:normAutofit/>
          </a:bodyPr>
          <a:lstStyle/>
          <a:p>
            <a:pPr algn="r"/>
            <a:r>
              <a:rPr lang="pt-BR" sz="2400" b="1" i="0" dirty="0">
                <a:solidFill>
                  <a:srgbClr val="00B0F0"/>
                </a:solidFill>
                <a:effectLst/>
                <a:latin typeface="+mn-lt"/>
              </a:rPr>
              <a:t>// NÚMEROS DO PLANO</a:t>
            </a:r>
            <a:endParaRPr lang="pt-BR" sz="2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9C7F6978-3B60-4454-806C-B7143955F754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E26888A0-AFFB-47B2-8D77-A323ECF2E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755432"/>
              </p:ext>
            </p:extLst>
          </p:nvPr>
        </p:nvGraphicFramePr>
        <p:xfrm>
          <a:off x="452437" y="121333"/>
          <a:ext cx="4666228" cy="377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858B8ADC-688F-454A-932E-58C858AD5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932445"/>
              </p:ext>
            </p:extLst>
          </p:nvPr>
        </p:nvGraphicFramePr>
        <p:xfrm>
          <a:off x="5751914" y="128533"/>
          <a:ext cx="4665600" cy="377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Tabela 2">
            <a:extLst>
              <a:ext uri="{FF2B5EF4-FFF2-40B4-BE49-F238E27FC236}">
                <a16:creationId xmlns:a16="http://schemas.microsoft.com/office/drawing/2014/main" id="{AA35F6F0-F513-4447-937D-DBA83DE9C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951125"/>
              </p:ext>
            </p:extLst>
          </p:nvPr>
        </p:nvGraphicFramePr>
        <p:xfrm>
          <a:off x="4555408" y="1744761"/>
          <a:ext cx="1609591" cy="88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853">
                  <a:extLst>
                    <a:ext uri="{9D8B030D-6E8A-4147-A177-3AD203B41FA5}">
                      <a16:colId xmlns:a16="http://schemas.microsoft.com/office/drawing/2014/main" val="791204697"/>
                    </a:ext>
                  </a:extLst>
                </a:gridCol>
                <a:gridCol w="592738">
                  <a:extLst>
                    <a:ext uri="{9D8B030D-6E8A-4147-A177-3AD203B41FA5}">
                      <a16:colId xmlns:a16="http://schemas.microsoft.com/office/drawing/2014/main" val="76691415"/>
                    </a:ext>
                  </a:extLst>
                </a:gridCol>
              </a:tblGrid>
              <a:tr h="2166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Ativos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2.488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002121"/>
                  </a:ext>
                </a:extLst>
              </a:tr>
              <a:tr h="2166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ighlight>
                            <a:srgbClr val="ED7D31"/>
                          </a:highlight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Aposentados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566672"/>
                  </a:ext>
                </a:extLst>
              </a:tr>
              <a:tr h="2166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ighlight>
                            <a:srgbClr val="A5A5A5"/>
                          </a:highlight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Pensionistas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573861"/>
                  </a:ext>
                </a:extLst>
              </a:tr>
              <a:tr h="2370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3.032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018832"/>
                  </a:ext>
                </a:extLst>
              </a:tr>
            </a:tbl>
          </a:graphicData>
        </a:graphic>
      </p:graphicFrame>
      <p:graphicFrame>
        <p:nvGraphicFramePr>
          <p:cNvPr id="19" name="Tabela 2">
            <a:extLst>
              <a:ext uri="{FF2B5EF4-FFF2-40B4-BE49-F238E27FC236}">
                <a16:creationId xmlns:a16="http://schemas.microsoft.com/office/drawing/2014/main" id="{F401C8E7-59B2-46B9-8224-3CC434058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70787"/>
              </p:ext>
            </p:extLst>
          </p:nvPr>
        </p:nvGraphicFramePr>
        <p:xfrm>
          <a:off x="9744075" y="1763811"/>
          <a:ext cx="2167180" cy="1320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725">
                  <a:extLst>
                    <a:ext uri="{9D8B030D-6E8A-4147-A177-3AD203B41FA5}">
                      <a16:colId xmlns:a16="http://schemas.microsoft.com/office/drawing/2014/main" val="791204697"/>
                    </a:ext>
                  </a:extLst>
                </a:gridCol>
                <a:gridCol w="557455">
                  <a:extLst>
                    <a:ext uri="{9D8B030D-6E8A-4147-A177-3AD203B41FA5}">
                      <a16:colId xmlns:a16="http://schemas.microsoft.com/office/drawing/2014/main" val="76691415"/>
                    </a:ext>
                  </a:extLst>
                </a:gridCol>
              </a:tblGrid>
              <a:tr h="2166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ighlight>
                            <a:srgbClr val="4472C4"/>
                          </a:highlight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Aposentado Normal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002121"/>
                  </a:ext>
                </a:extLst>
              </a:tr>
              <a:tr h="2166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ighlight>
                            <a:srgbClr val="ED7D31"/>
                          </a:highlight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Aposentadoria Antecipada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566672"/>
                  </a:ext>
                </a:extLst>
              </a:tr>
              <a:tr h="2166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ighlight>
                            <a:srgbClr val="A5A5A5"/>
                          </a:highlight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Aposentadoria por Invalidez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573861"/>
                  </a:ext>
                </a:extLst>
              </a:tr>
              <a:tr h="2166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Após. Antecipada (BPD)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51933"/>
                  </a:ext>
                </a:extLst>
              </a:tr>
              <a:tr h="2166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ighlight>
                            <a:srgbClr val="5B9BD5"/>
                          </a:highlight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Pensão por Morte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46279"/>
                  </a:ext>
                </a:extLst>
              </a:tr>
              <a:tr h="2370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018832"/>
                  </a:ext>
                </a:extLst>
              </a:tr>
            </a:tbl>
          </a:graphicData>
        </a:graphic>
      </p:graphicFrame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6E761F97-49C9-4D95-B6E6-4D3828C88738}"/>
              </a:ext>
            </a:extLst>
          </p:cNvPr>
          <p:cNvCxnSpPr>
            <a:cxnSpLocks/>
          </p:cNvCxnSpPr>
          <p:nvPr/>
        </p:nvCxnSpPr>
        <p:spPr>
          <a:xfrm>
            <a:off x="6164999" y="226048"/>
            <a:ext cx="0" cy="366715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638EAFE8-8E84-437D-8101-B40E56CF4A1E}"/>
              </a:ext>
            </a:extLst>
          </p:cNvPr>
          <p:cNvCxnSpPr>
            <a:cxnSpLocks/>
          </p:cNvCxnSpPr>
          <p:nvPr/>
        </p:nvCxnSpPr>
        <p:spPr>
          <a:xfrm flipH="1">
            <a:off x="1157023" y="4035788"/>
            <a:ext cx="1075424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6344896B-DE09-4139-9B5C-214AA6833C74}"/>
              </a:ext>
            </a:extLst>
          </p:cNvPr>
          <p:cNvCxnSpPr>
            <a:cxnSpLocks/>
          </p:cNvCxnSpPr>
          <p:nvPr/>
        </p:nvCxnSpPr>
        <p:spPr>
          <a:xfrm>
            <a:off x="8908949" y="4475747"/>
            <a:ext cx="0" cy="20171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B0FA4F5F-E812-4EEB-ABD3-00D4E9264E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172819"/>
              </p:ext>
            </p:extLst>
          </p:nvPr>
        </p:nvGraphicFramePr>
        <p:xfrm>
          <a:off x="9171414" y="4041969"/>
          <a:ext cx="2808000" cy="2450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CaixaDeTexto 34">
            <a:extLst>
              <a:ext uri="{FF2B5EF4-FFF2-40B4-BE49-F238E27FC236}">
                <a16:creationId xmlns:a16="http://schemas.microsoft.com/office/drawing/2014/main" id="{E12E77A4-93AD-42A7-B638-6B672B41CC52}"/>
              </a:ext>
            </a:extLst>
          </p:cNvPr>
          <p:cNvSpPr txBox="1"/>
          <p:nvPr/>
        </p:nvSpPr>
        <p:spPr>
          <a:xfrm>
            <a:off x="1378473" y="5406585"/>
            <a:ext cx="1163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1" i="0" dirty="0">
                <a:solidFill>
                  <a:schemeClr val="bg2">
                    <a:lumMod val="25000"/>
                  </a:schemeClr>
                </a:solidFill>
                <a:effectLst/>
                <a:latin typeface="parisine-std-gris"/>
              </a:rPr>
              <a:t>Valor Inicial</a:t>
            </a:r>
            <a:br>
              <a:rPr lang="pt-BR" sz="1200" b="0" i="0" dirty="0">
                <a:solidFill>
                  <a:schemeClr val="bg2">
                    <a:lumMod val="25000"/>
                  </a:schemeClr>
                </a:solidFill>
                <a:effectLst/>
                <a:latin typeface="parisine-std-gris"/>
              </a:rPr>
            </a:br>
            <a:r>
              <a:rPr lang="pt-BR" sz="1200" b="1" i="0" dirty="0">
                <a:solidFill>
                  <a:schemeClr val="bg2">
                    <a:lumMod val="25000"/>
                  </a:schemeClr>
                </a:solidFill>
                <a:effectLst/>
                <a:latin typeface="parisine-std-gris"/>
              </a:rPr>
              <a:t>R$ 1,00</a:t>
            </a:r>
            <a:endParaRPr lang="pt-BR" sz="1200" b="0" i="0" dirty="0">
              <a:solidFill>
                <a:schemeClr val="bg2">
                  <a:lumMod val="25000"/>
                </a:schemeClr>
              </a:solidFill>
              <a:effectLst/>
              <a:latin typeface="parisine-std-gris"/>
            </a:endParaRPr>
          </a:p>
          <a:p>
            <a:pPr algn="l"/>
            <a:r>
              <a:rPr lang="pt-BR" sz="1100" b="0" i="0" dirty="0">
                <a:solidFill>
                  <a:schemeClr val="bg2">
                    <a:lumMod val="25000"/>
                  </a:schemeClr>
                </a:solidFill>
                <a:effectLst/>
                <a:latin typeface="parisine-std-gris"/>
              </a:rPr>
              <a:t>(10/2002)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62F6DCE-59D8-4EF1-B761-A18AAF3A6072}"/>
              </a:ext>
            </a:extLst>
          </p:cNvPr>
          <p:cNvSpPr txBox="1"/>
          <p:nvPr/>
        </p:nvSpPr>
        <p:spPr>
          <a:xfrm>
            <a:off x="7481271" y="4361649"/>
            <a:ext cx="141980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1" i="0" dirty="0">
                <a:solidFill>
                  <a:schemeClr val="bg2">
                    <a:lumMod val="25000"/>
                  </a:schemeClr>
                </a:solidFill>
                <a:effectLst/>
                <a:latin typeface="parisine-std-gris"/>
              </a:rPr>
              <a:t>R$ 10,30774415</a:t>
            </a:r>
            <a:endParaRPr lang="pt-BR" sz="1200" b="0" i="0" dirty="0">
              <a:solidFill>
                <a:schemeClr val="bg2">
                  <a:lumMod val="25000"/>
                </a:schemeClr>
              </a:solidFill>
              <a:effectLst/>
              <a:latin typeface="parisine-std-gris"/>
            </a:endParaRPr>
          </a:p>
          <a:p>
            <a:pPr algn="r"/>
            <a:r>
              <a:rPr lang="pt-BR" sz="1100" b="0" i="0" dirty="0">
                <a:solidFill>
                  <a:schemeClr val="bg2">
                    <a:lumMod val="25000"/>
                  </a:schemeClr>
                </a:solidFill>
                <a:effectLst/>
                <a:latin typeface="parisine-std-gris"/>
              </a:rPr>
              <a:t>(05/2021)</a:t>
            </a:r>
          </a:p>
        </p:txBody>
      </p:sp>
    </p:spTree>
    <p:extLst>
      <p:ext uri="{BB962C8B-B14F-4D97-AF65-F5344CB8AC3E}">
        <p14:creationId xmlns:p14="http://schemas.microsoft.com/office/powerpoint/2010/main" val="21765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580777A-480E-477E-9BBF-FCF06A8438EE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825624"/>
            <a:ext cx="4686301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Criada em 1971, a Real Grandeza é uma das pioneiras do setor de previdência complementar fechada.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Proporciona aos seus participantes os meios para construção de um patrimônio sólido, capaz de assegurar um futuro com segurança, tranquilidade e bem-estar.</a:t>
            </a:r>
          </a:p>
          <a:p>
            <a:pPr marL="0" indent="0" algn="just">
              <a:buNone/>
            </a:pPr>
            <a:r>
              <a:rPr lang="pt-BR" sz="2000" b="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Tem, como patrocinadoras, Furnas Centrais Elétricas S.A., Eletrobrás Termonuclear – Eletronuclear e a própria Real Grandeza, abrangendo um universo de 13 mil pessoas entre participantes ativos e aposentados.</a:t>
            </a:r>
          </a:p>
          <a:p>
            <a:pPr marL="0" indent="0" algn="just">
              <a:buNone/>
            </a:pP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A REAL GRANDEZA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Imagem 11" descr="Mão sobre gramado&#10;&#10;Descrição gerada automaticamente">
            <a:extLst>
              <a:ext uri="{FF2B5EF4-FFF2-40B4-BE49-F238E27FC236}">
                <a16:creationId xmlns:a16="http://schemas.microsoft.com/office/drawing/2014/main" id="{F9709CA7-7DCB-467E-AC5B-DA135F0673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r="5450"/>
          <a:stretch/>
        </p:blipFill>
        <p:spPr>
          <a:xfrm>
            <a:off x="6996001" y="1156264"/>
            <a:ext cx="4892988" cy="4593600"/>
          </a:xfrm>
          <a:prstGeom prst="rect">
            <a:avLst/>
          </a:prstGeom>
        </p:spPr>
      </p:pic>
      <p:pic>
        <p:nvPicPr>
          <p:cNvPr id="28" name="Gráfico 27" descr="Quadrados preenchidos com quadrados pequenos">
            <a:extLst>
              <a:ext uri="{FF2B5EF4-FFF2-40B4-BE49-F238E27FC236}">
                <a16:creationId xmlns:a16="http://schemas.microsoft.com/office/drawing/2014/main" id="{390228C0-2019-4927-B6CE-B681836A4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 flipV="1">
            <a:off x="5189529" y="1977596"/>
            <a:ext cx="5398868" cy="53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60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2"/>
            <a:ext cx="900000" cy="68580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 flipH="1">
            <a:off x="-2526594" y="3497971"/>
            <a:ext cx="5953185" cy="766876"/>
          </a:xfrm>
        </p:spPr>
        <p:txBody>
          <a:bodyPr>
            <a:normAutofit/>
          </a:bodyPr>
          <a:lstStyle/>
          <a:p>
            <a:pPr algn="r"/>
            <a:r>
              <a:rPr lang="pt-BR" sz="2400" b="1" i="0" dirty="0">
                <a:solidFill>
                  <a:srgbClr val="00B0F0"/>
                </a:solidFill>
                <a:effectLst/>
                <a:latin typeface="+mn-lt"/>
              </a:rPr>
              <a:t>// VANTAGENS DO PLANO</a:t>
            </a:r>
            <a:endParaRPr lang="pt-BR" sz="2400" b="1" dirty="0">
              <a:solidFill>
                <a:srgbClr val="00B0F0"/>
              </a:solidFill>
              <a:latin typeface="+mn-lt"/>
            </a:endParaRPr>
          </a:p>
        </p:txBody>
      </p:sp>
      <p:graphicFrame>
        <p:nvGraphicFramePr>
          <p:cNvPr id="13" name="Tabela 72">
            <a:extLst>
              <a:ext uri="{FF2B5EF4-FFF2-40B4-BE49-F238E27FC236}">
                <a16:creationId xmlns:a16="http://schemas.microsoft.com/office/drawing/2014/main" id="{7ABD17AF-CCEA-4D74-A4FF-2CE08668C098}"/>
              </a:ext>
            </a:extLst>
          </p:cNvPr>
          <p:cNvGraphicFramePr>
            <a:graphicFrameLocks noGrp="1"/>
          </p:cNvGraphicFramePr>
          <p:nvPr/>
        </p:nvGraphicFramePr>
        <p:xfrm>
          <a:off x="899996" y="1"/>
          <a:ext cx="11292004" cy="6497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001">
                  <a:extLst>
                    <a:ext uri="{9D8B030D-6E8A-4147-A177-3AD203B41FA5}">
                      <a16:colId xmlns:a16="http://schemas.microsoft.com/office/drawing/2014/main" val="827445777"/>
                    </a:ext>
                  </a:extLst>
                </a:gridCol>
                <a:gridCol w="2823001">
                  <a:extLst>
                    <a:ext uri="{9D8B030D-6E8A-4147-A177-3AD203B41FA5}">
                      <a16:colId xmlns:a16="http://schemas.microsoft.com/office/drawing/2014/main" val="4006940683"/>
                    </a:ext>
                  </a:extLst>
                </a:gridCol>
                <a:gridCol w="2823001">
                  <a:extLst>
                    <a:ext uri="{9D8B030D-6E8A-4147-A177-3AD203B41FA5}">
                      <a16:colId xmlns:a16="http://schemas.microsoft.com/office/drawing/2014/main" val="1778987340"/>
                    </a:ext>
                  </a:extLst>
                </a:gridCol>
                <a:gridCol w="2823001">
                  <a:extLst>
                    <a:ext uri="{9D8B030D-6E8A-4147-A177-3AD203B41FA5}">
                      <a16:colId xmlns:a16="http://schemas.microsoft.com/office/drawing/2014/main" val="614162857"/>
                    </a:ext>
                  </a:extLst>
                </a:gridCol>
              </a:tblGrid>
              <a:tr h="3102134">
                <a:tc>
                  <a:txBody>
                    <a:bodyPr/>
                    <a:lstStyle/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500" b="1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Investimento em Dobro</a:t>
                      </a:r>
                    </a:p>
                    <a:p>
                      <a:pPr algn="ctr"/>
                      <a:r>
                        <a:rPr lang="pt-BR" sz="140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empresa oferece contrapartida igual à do Participante limitado a 10% sobre a parcela do salário de contribuição.</a:t>
                      </a:r>
                    </a:p>
                  </a:txBody>
                  <a:tcPr marL="114609" marR="114609" marT="57304" marB="5730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500" b="1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Saldo Projetado</a:t>
                      </a:r>
                    </a:p>
                    <a:p>
                      <a:pPr algn="ctr"/>
                      <a:r>
                        <a:rPr lang="pt-BR" sz="140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caso de falecimento ou invalidez, antes de atingir os quesitos, será creditado em sua conta o montante projetado das contribuições.</a:t>
                      </a:r>
                    </a:p>
                  </a:txBody>
                  <a:tcPr marL="114609" marR="114609" marT="57304" marB="573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500" b="1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Benefício Fiscal</a:t>
                      </a:r>
                    </a:p>
                    <a:p>
                      <a:pPr algn="ctr"/>
                      <a:r>
                        <a:rPr lang="pt-BR" sz="140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contribuições feitas para a FRG podem ser deduzidas dos rendimentos anuais, até o limite de 12% da renda bruta anual no Imposto de Renda.</a:t>
                      </a:r>
                    </a:p>
                  </a:txBody>
                  <a:tcPr marL="114609" marR="114609" marT="57304" marB="573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500" b="1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Desvinculado do INSS</a:t>
                      </a:r>
                    </a:p>
                    <a:p>
                      <a:pPr algn="ctr"/>
                      <a:r>
                        <a:rPr lang="pt-BR" sz="140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Você não precisa estar aposentado pelo INSS para requerer o benefício na FRG (exceto para benefícios de risco).</a:t>
                      </a:r>
                    </a:p>
                  </a:txBody>
                  <a:tcPr marL="114609" marR="114609" marT="57304" marB="573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461665"/>
                  </a:ext>
                </a:extLst>
              </a:tr>
              <a:tr h="3381105">
                <a:tc>
                  <a:txBody>
                    <a:bodyPr/>
                    <a:lstStyle/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721827" rtl="0" eaLnBrk="1" latinLnBrk="0" hangingPunct="1"/>
                      <a:r>
                        <a:rPr lang="pt-BR" sz="1500" b="1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Alteração do Percentual de Contribuição</a:t>
                      </a:r>
                    </a:p>
                    <a:p>
                      <a:pPr marL="0" algn="ctr" defTabSz="721827" rtl="0" eaLnBrk="1" latinLnBrk="0" hangingPunct="1"/>
                      <a:r>
                        <a:rPr lang="pt-BR" sz="140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Liberdade para alterar seu percentual de contribuição a cada ano.</a:t>
                      </a:r>
                    </a:p>
                  </a:txBody>
                  <a:tcPr marL="114609" marR="114609" marT="57304" marB="5730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400" b="1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Benefícios para Família</a:t>
                      </a:r>
                    </a:p>
                    <a:p>
                      <a:pPr algn="ctr"/>
                      <a:r>
                        <a:rPr lang="pt-BR" sz="140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Caso algo aconteça com você, seus beneficiários não ficam desamparados.</a:t>
                      </a:r>
                    </a:p>
                  </a:txBody>
                  <a:tcPr marL="114609" marR="114609" marT="57304" marB="573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721827" rtl="0" eaLnBrk="1" latinLnBrk="0" hangingPunct="1"/>
                      <a:r>
                        <a:rPr lang="pt-BR" sz="1500" b="1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Vínculo ao Plano</a:t>
                      </a:r>
                    </a:p>
                    <a:p>
                      <a:pPr marL="0" algn="ctr" defTabSz="721827" rtl="0" eaLnBrk="1" latinLnBrk="0" hangingPunct="1"/>
                      <a:r>
                        <a:rPr lang="pt-BR" sz="140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Continuidade do plano, mesmo perdendo o vínculo empregatício com a patrocinadora.</a:t>
                      </a:r>
                    </a:p>
                  </a:txBody>
                  <a:tcPr marL="114609" marR="114609" marT="57304" marB="573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16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600" b="1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Regime Regressivo</a:t>
                      </a:r>
                    </a:p>
                    <a:p>
                      <a:pPr marL="0" algn="ctr" defTabSz="721827" rtl="0" eaLnBrk="1" latinLnBrk="0" hangingPunct="1"/>
                      <a:r>
                        <a:rPr lang="pt-BR" sz="140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Opções do regime de tributação, podendo chegar a uma alíquota de apenas 10% na declaração de IR</a:t>
                      </a:r>
                    </a:p>
                  </a:txBody>
                  <a:tcPr marL="114609" marR="114609" marT="57304" marB="5730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705600"/>
                  </a:ext>
                </a:extLst>
              </a:tr>
            </a:tbl>
          </a:graphicData>
        </a:graphic>
      </p:graphicFrame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ABECC210-6438-43E2-BAA7-5777DD977F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71" y="364816"/>
            <a:ext cx="1080000" cy="1080000"/>
          </a:xfrm>
          <a:prstGeom prst="rect">
            <a:avLst/>
          </a:prstGeom>
        </p:spPr>
      </p:pic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BC32E56C-560A-4B73-B21B-CB58F9C6B6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71" y="3696432"/>
            <a:ext cx="1080000" cy="1080000"/>
          </a:xfrm>
          <a:prstGeom prst="rect">
            <a:avLst/>
          </a:prstGeom>
        </p:spPr>
      </p:pic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20D2A456-7E20-4D55-B0D5-9FA1317773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68" y="353711"/>
            <a:ext cx="1080000" cy="1080000"/>
          </a:xfrm>
          <a:prstGeom prst="rect">
            <a:avLst/>
          </a:prstGeom>
        </p:spPr>
      </p:pic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id="{C6F9323D-38F1-4DB3-A091-C8CD729F0AE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68" y="3698599"/>
            <a:ext cx="1080000" cy="1080000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28F72900-DAE1-4E48-9E98-1759125CE5B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254" y="364816"/>
            <a:ext cx="1080000" cy="1080000"/>
          </a:xfrm>
          <a:prstGeom prst="rect">
            <a:avLst/>
          </a:prstGeom>
        </p:spPr>
      </p:pic>
      <p:pic>
        <p:nvPicPr>
          <p:cNvPr id="27" name="Imagem 26" descr="Ícone&#10;&#10;Descrição gerada automaticamente">
            <a:extLst>
              <a:ext uri="{FF2B5EF4-FFF2-40B4-BE49-F238E27FC236}">
                <a16:creationId xmlns:a16="http://schemas.microsoft.com/office/drawing/2014/main" id="{771B505B-5CC3-46B5-8E94-2E601B9A5E1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93" y="3696432"/>
            <a:ext cx="1080000" cy="1080000"/>
          </a:xfrm>
          <a:prstGeom prst="rect">
            <a:avLst/>
          </a:prstGeom>
        </p:spPr>
      </p:pic>
      <p:pic>
        <p:nvPicPr>
          <p:cNvPr id="29" name="Imagem 28" descr="Ícone&#10;&#10;Descrição gerada automaticamente">
            <a:extLst>
              <a:ext uri="{FF2B5EF4-FFF2-40B4-BE49-F238E27FC236}">
                <a16:creationId xmlns:a16="http://schemas.microsoft.com/office/drawing/2014/main" id="{8DF50FBA-6DBE-4F78-BAA5-77BBBF38403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93" y="353711"/>
            <a:ext cx="1080000" cy="1080000"/>
          </a:xfrm>
          <a:prstGeom prst="rect">
            <a:avLst/>
          </a:prstGeom>
        </p:spPr>
      </p:pic>
      <p:pic>
        <p:nvPicPr>
          <p:cNvPr id="31" name="Imagem 30" descr="Ícone&#10;&#10;Descrição gerada automaticamente">
            <a:extLst>
              <a:ext uri="{FF2B5EF4-FFF2-40B4-BE49-F238E27FC236}">
                <a16:creationId xmlns:a16="http://schemas.microsoft.com/office/drawing/2014/main" id="{09106F5F-EA54-4CFC-BF5F-83204C3A60B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254" y="3696432"/>
            <a:ext cx="1080000" cy="1080000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9C7F6978-3B60-4454-806C-B7143955F754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1021986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QUAIS SÃO OS BENEFÍCIOS?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1" name="Tabela 5">
            <a:extLst>
              <a:ext uri="{FF2B5EF4-FFF2-40B4-BE49-F238E27FC236}">
                <a16:creationId xmlns:a16="http://schemas.microsoft.com/office/drawing/2014/main" id="{28EE9405-34E3-4CE3-B74D-5DFA6CA93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9715"/>
              </p:ext>
            </p:extLst>
          </p:nvPr>
        </p:nvGraphicFramePr>
        <p:xfrm>
          <a:off x="1409697" y="1851393"/>
          <a:ext cx="5040000" cy="3703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3">
                  <a:extLst>
                    <a:ext uri="{9D8B030D-6E8A-4147-A177-3AD203B41FA5}">
                      <a16:colId xmlns:a16="http://schemas.microsoft.com/office/drawing/2014/main" val="4179007484"/>
                    </a:ext>
                  </a:extLst>
                </a:gridCol>
                <a:gridCol w="3858897">
                  <a:extLst>
                    <a:ext uri="{9D8B030D-6E8A-4147-A177-3AD203B41FA5}">
                      <a16:colId xmlns:a16="http://schemas.microsoft.com/office/drawing/2014/main" val="486584629"/>
                    </a:ext>
                  </a:extLst>
                </a:gridCol>
              </a:tblGrid>
              <a:tr h="385424">
                <a:tc gridSpan="2">
                  <a:txBody>
                    <a:bodyPr/>
                    <a:lstStyle/>
                    <a:p>
                      <a:pPr marL="0" marR="0" lvl="0" indent="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BENEFÍCIOS PROGRAMADOS</a:t>
                      </a:r>
                    </a:p>
                  </a:txBody>
                  <a:tcPr marL="142238" marR="142238" marT="71119" marB="71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BENEFÍCIOS PROGRAMADOS</a:t>
                      </a:r>
                    </a:p>
                  </a:txBody>
                  <a:tcPr marL="142238" marR="142238" marT="71119" marB="71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294339"/>
                  </a:ext>
                </a:extLst>
              </a:tr>
              <a:tr h="399525">
                <a:tc>
                  <a:txBody>
                    <a:bodyPr/>
                    <a:lstStyle/>
                    <a:p>
                      <a:pPr marL="0" marR="0" lvl="0" indent="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9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42238" marR="142238" marT="71119" marB="711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APOSENTADORIA ANTECIPADA</a:t>
                      </a:r>
                    </a:p>
                    <a:p>
                      <a:pPr marL="342900" marR="0" lvl="0" indent="-34290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de serviço creditado;</a:t>
                      </a:r>
                    </a:p>
                    <a:p>
                      <a:pPr marL="342900" marR="0" lvl="0" indent="-34290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 anos de contribuição;</a:t>
                      </a:r>
                    </a:p>
                    <a:p>
                      <a:pPr marL="342900" marR="0" lvl="0" indent="-34290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anos de idade.</a:t>
                      </a:r>
                      <a:endParaRPr lang="pt-BR" sz="19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9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42238" marR="142238" marT="71119" marB="711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903143"/>
                  </a:ext>
                </a:extLst>
              </a:tr>
              <a:tr h="399525">
                <a:tc>
                  <a:txBody>
                    <a:bodyPr/>
                    <a:lstStyle/>
                    <a:p>
                      <a:pPr marL="0" marR="0" lvl="0" indent="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9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42238" marR="142238" marT="71119" marB="71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APOSENTADORIA NORMAL</a:t>
                      </a:r>
                    </a:p>
                    <a:p>
                      <a:pPr marL="342900" marR="0" lvl="0" indent="-34290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de serviço creditado;</a:t>
                      </a:r>
                    </a:p>
                    <a:p>
                      <a:pPr marL="342900" marR="0" lvl="0" indent="-34290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 anos de contribuição;</a:t>
                      </a:r>
                    </a:p>
                    <a:p>
                      <a:pPr marL="342900" marR="0" lvl="0" indent="-34290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00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anos de idade.</a:t>
                      </a:r>
                      <a:endParaRPr lang="pt-BR" sz="20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9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42238" marR="142238" marT="71119" marB="71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711918"/>
                  </a:ext>
                </a:extLst>
              </a:tr>
            </a:tbl>
          </a:graphicData>
        </a:graphic>
      </p:graphicFrame>
      <p:graphicFrame>
        <p:nvGraphicFramePr>
          <p:cNvPr id="13" name="Tabela 5">
            <a:extLst>
              <a:ext uri="{FF2B5EF4-FFF2-40B4-BE49-F238E27FC236}">
                <a16:creationId xmlns:a16="http://schemas.microsoft.com/office/drawing/2014/main" id="{55D2022E-9C04-452A-8EE6-906D81A5E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99920"/>
              </p:ext>
            </p:extLst>
          </p:nvPr>
        </p:nvGraphicFramePr>
        <p:xfrm>
          <a:off x="6843853" y="1851393"/>
          <a:ext cx="5040000" cy="3703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997">
                  <a:extLst>
                    <a:ext uri="{9D8B030D-6E8A-4147-A177-3AD203B41FA5}">
                      <a16:colId xmlns:a16="http://schemas.microsoft.com/office/drawing/2014/main" val="4179007484"/>
                    </a:ext>
                  </a:extLst>
                </a:gridCol>
                <a:gridCol w="3940003">
                  <a:extLst>
                    <a:ext uri="{9D8B030D-6E8A-4147-A177-3AD203B41FA5}">
                      <a16:colId xmlns:a16="http://schemas.microsoft.com/office/drawing/2014/main" val="486584629"/>
                    </a:ext>
                  </a:extLst>
                </a:gridCol>
              </a:tblGrid>
              <a:tr h="385424">
                <a:tc gridSpan="2">
                  <a:txBody>
                    <a:bodyPr/>
                    <a:lstStyle/>
                    <a:p>
                      <a:pPr marL="0" marR="0" lvl="0" indent="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BENEFÍCIOS NÃO PROGRAMADOS</a:t>
                      </a:r>
                    </a:p>
                  </a:txBody>
                  <a:tcPr marL="142238" marR="142238" marT="71119" marB="71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BENEFÍCIOS PROGRAMADOS</a:t>
                      </a:r>
                    </a:p>
                  </a:txBody>
                  <a:tcPr marL="142238" marR="142238" marT="71119" marB="71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294339"/>
                  </a:ext>
                </a:extLst>
              </a:tr>
              <a:tr h="399525">
                <a:tc>
                  <a:txBody>
                    <a:bodyPr/>
                    <a:lstStyle/>
                    <a:p>
                      <a:pPr marL="0" marR="0" lvl="0" indent="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9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42238" marR="142238" marT="71119" marB="711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APOSENTADORIA POR INVALIDEZ</a:t>
                      </a:r>
                    </a:p>
                    <a:p>
                      <a:pPr marL="342900" marR="0" lvl="0" indent="-34290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0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Não há carência;</a:t>
                      </a:r>
                    </a:p>
                    <a:p>
                      <a:pPr marL="342900" marR="0" lvl="0" indent="-34290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0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Aposentadoria no INSS.</a:t>
                      </a:r>
                    </a:p>
                    <a:p>
                      <a:pPr marL="0" marR="0" lvl="0" indent="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9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42238" marR="142238" marT="71119" marB="7111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903143"/>
                  </a:ext>
                </a:extLst>
              </a:tr>
              <a:tr h="399525">
                <a:tc>
                  <a:txBody>
                    <a:bodyPr/>
                    <a:lstStyle/>
                    <a:p>
                      <a:pPr marL="0" marR="0" lvl="0" indent="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9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42238" marR="142238" marT="71119" marB="71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PENSÃO POR MORTE</a:t>
                      </a:r>
                    </a:p>
                    <a:p>
                      <a:pPr marL="342900" marR="0" lvl="0" indent="-34290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0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Não há carência;</a:t>
                      </a:r>
                    </a:p>
                    <a:p>
                      <a:pPr marL="342900" marR="0" lvl="0" indent="-34290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sz="2000" b="0" i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Designação de beneficiários</a:t>
                      </a:r>
                      <a:r>
                        <a:rPr lang="pt-BR" sz="20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  <a:endParaRPr lang="pt-BR" sz="20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9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9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142238" marR="142238" marT="71119" marB="71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711918"/>
                  </a:ext>
                </a:extLst>
              </a:tr>
            </a:tbl>
          </a:graphicData>
        </a:graphic>
      </p:graphicFrame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3FCD52E1-AB92-42A0-A04B-D5E736DE584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94" y="4073530"/>
            <a:ext cx="900000" cy="900000"/>
          </a:xfrm>
          <a:prstGeom prst="rect">
            <a:avLst/>
          </a:prstGeom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022EFDCD-79B6-4EF3-802E-AC6166B408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94" y="2408198"/>
            <a:ext cx="900000" cy="900000"/>
          </a:xfrm>
          <a:prstGeom prst="rect">
            <a:avLst/>
          </a:prstGeom>
        </p:spPr>
      </p:pic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0ACD0327-55B4-40DE-AEE7-26B28DEA3FB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29" y="4073530"/>
            <a:ext cx="900000" cy="900000"/>
          </a:xfrm>
          <a:prstGeom prst="rect">
            <a:avLst/>
          </a:prstGeom>
        </p:spPr>
      </p:pic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id="{2F9D0609-6FCA-4744-A7F6-EBCF364674C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38" y="2460150"/>
            <a:ext cx="900000" cy="900000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2AABEF90-EF94-4797-A443-63FA36DC969C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1740580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Imagem editada de homem sorrindo&#10;&#10;Descrição gerada automaticamente">
            <a:extLst>
              <a:ext uri="{FF2B5EF4-FFF2-40B4-BE49-F238E27FC236}">
                <a16:creationId xmlns:a16="http://schemas.microsoft.com/office/drawing/2014/main" id="{8EB477D2-70E1-4C86-90E2-96BE01083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6" r="7477" b="10937"/>
          <a:stretch/>
        </p:blipFill>
        <p:spPr>
          <a:xfrm>
            <a:off x="6310904" y="-5080"/>
            <a:ext cx="3099739" cy="3064378"/>
          </a:xfrm>
          <a:prstGeom prst="rect">
            <a:avLst/>
          </a:prstGeom>
        </p:spPr>
      </p:pic>
      <p:pic>
        <p:nvPicPr>
          <p:cNvPr id="27" name="Imagem 2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78180EA4-C85F-4A90-BE81-E51B82189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 r="38113"/>
          <a:stretch/>
        </p:blipFill>
        <p:spPr>
          <a:xfrm>
            <a:off x="9368439" y="3038373"/>
            <a:ext cx="2823561" cy="3466997"/>
          </a:xfrm>
          <a:prstGeom prst="rect">
            <a:avLst/>
          </a:prstGeom>
        </p:spPr>
      </p:pic>
      <p:pic>
        <p:nvPicPr>
          <p:cNvPr id="30" name="Imagem 29" descr="Pessoas andando de skate na rua&#10;&#10;Descrição gerada automaticamente">
            <a:extLst>
              <a:ext uri="{FF2B5EF4-FFF2-40B4-BE49-F238E27FC236}">
                <a16:creationId xmlns:a16="http://schemas.microsoft.com/office/drawing/2014/main" id="{FFE8B207-FC95-4B1E-9133-CD1AA5A9F5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9" t="19772" r="23754" b="24779"/>
          <a:stretch/>
        </p:blipFill>
        <p:spPr>
          <a:xfrm>
            <a:off x="3596745" y="3052086"/>
            <a:ext cx="2996560" cy="3440788"/>
          </a:xfrm>
          <a:prstGeom prst="rect">
            <a:avLst/>
          </a:prstGeom>
        </p:spPr>
      </p:pic>
      <p:pic>
        <p:nvPicPr>
          <p:cNvPr id="19" name="Imagem 18" descr="Pessoa usando computador&#10;&#10;Descrição gerada automaticamente com confiança média">
            <a:extLst>
              <a:ext uri="{FF2B5EF4-FFF2-40B4-BE49-F238E27FC236}">
                <a16:creationId xmlns:a16="http://schemas.microsoft.com/office/drawing/2014/main" id="{638BAE8B-F53F-4FB2-ACB9-54EBB1D0E2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r="19519"/>
          <a:stretch/>
        </p:blipFill>
        <p:spPr>
          <a:xfrm>
            <a:off x="733252" y="2394"/>
            <a:ext cx="3297229" cy="344317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2"/>
            <a:ext cx="900000" cy="68580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 flipH="1">
            <a:off x="-2181989" y="3153367"/>
            <a:ext cx="5263974" cy="766876"/>
          </a:xfrm>
        </p:spPr>
        <p:txBody>
          <a:bodyPr>
            <a:normAutofit/>
          </a:bodyPr>
          <a:lstStyle/>
          <a:p>
            <a:pPr algn="r"/>
            <a:r>
              <a:rPr lang="pt-BR" sz="2400" b="1" i="0" dirty="0">
                <a:solidFill>
                  <a:srgbClr val="0070C0"/>
                </a:solidFill>
                <a:effectLst/>
                <a:latin typeface="+mn-lt"/>
              </a:rPr>
              <a:t>// QUANDO POSSO ME APOSENTAR?</a:t>
            </a:r>
            <a:endParaRPr lang="pt-BR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9962903C-EFCA-4A3C-BF81-0204564CE57B}"/>
              </a:ext>
            </a:extLst>
          </p:cNvPr>
          <p:cNvSpPr/>
          <p:nvPr/>
        </p:nvSpPr>
        <p:spPr>
          <a:xfrm rot="10800000" flipV="1">
            <a:off x="7663432" y="2715618"/>
            <a:ext cx="601438" cy="34367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4C014E86-39F6-461E-B282-A1DE28F12889}"/>
              </a:ext>
            </a:extLst>
          </p:cNvPr>
          <p:cNvSpPr/>
          <p:nvPr/>
        </p:nvSpPr>
        <p:spPr>
          <a:xfrm flipV="1">
            <a:off x="10498360" y="3049695"/>
            <a:ext cx="601438" cy="34367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4AD62110-B2BB-441A-913A-4E5E0FA27F3A}"/>
              </a:ext>
            </a:extLst>
          </p:cNvPr>
          <p:cNvSpPr/>
          <p:nvPr/>
        </p:nvSpPr>
        <p:spPr>
          <a:xfrm flipH="1" flipV="1">
            <a:off x="4794306" y="3049695"/>
            <a:ext cx="601438" cy="34367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9DC8FEB3-410A-4267-8760-FFAD2D19CFE1}"/>
              </a:ext>
            </a:extLst>
          </p:cNvPr>
          <p:cNvSpPr/>
          <p:nvPr/>
        </p:nvSpPr>
        <p:spPr>
          <a:xfrm rot="10800000" flipH="1" flipV="1">
            <a:off x="1947653" y="2708407"/>
            <a:ext cx="601438" cy="34367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C2A2CBB-7957-443F-94C8-D042EA267162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graphicFrame>
        <p:nvGraphicFramePr>
          <p:cNvPr id="10" name="Tabela 12">
            <a:extLst>
              <a:ext uri="{FF2B5EF4-FFF2-40B4-BE49-F238E27FC236}">
                <a16:creationId xmlns:a16="http://schemas.microsoft.com/office/drawing/2014/main" id="{FDA30F58-0035-4114-91C4-3447A5E36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851122"/>
              </p:ext>
            </p:extLst>
          </p:nvPr>
        </p:nvGraphicFramePr>
        <p:xfrm>
          <a:off x="899996" y="2394"/>
          <a:ext cx="11292004" cy="649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001">
                  <a:extLst>
                    <a:ext uri="{9D8B030D-6E8A-4147-A177-3AD203B41FA5}">
                      <a16:colId xmlns:a16="http://schemas.microsoft.com/office/drawing/2014/main" val="713230733"/>
                    </a:ext>
                  </a:extLst>
                </a:gridCol>
                <a:gridCol w="2823001">
                  <a:extLst>
                    <a:ext uri="{9D8B030D-6E8A-4147-A177-3AD203B41FA5}">
                      <a16:colId xmlns:a16="http://schemas.microsoft.com/office/drawing/2014/main" val="1565332150"/>
                    </a:ext>
                  </a:extLst>
                </a:gridCol>
                <a:gridCol w="2823001">
                  <a:extLst>
                    <a:ext uri="{9D8B030D-6E8A-4147-A177-3AD203B41FA5}">
                      <a16:colId xmlns:a16="http://schemas.microsoft.com/office/drawing/2014/main" val="2080446610"/>
                    </a:ext>
                  </a:extLst>
                </a:gridCol>
                <a:gridCol w="2823001">
                  <a:extLst>
                    <a:ext uri="{9D8B030D-6E8A-4147-A177-3AD203B41FA5}">
                      <a16:colId xmlns:a16="http://schemas.microsoft.com/office/drawing/2014/main" val="3751530162"/>
                    </a:ext>
                  </a:extLst>
                </a:gridCol>
              </a:tblGrid>
              <a:tr h="3050627"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DESVINCULADO DO INSSA</a:t>
                      </a:r>
                      <a:b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(APENAS EM CASO DE INVALIDEZ)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TER MAIS DE 60 CONTRIBUIÇÕES MENSAIS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083004"/>
                  </a:ext>
                </a:extLst>
              </a:tr>
              <a:tr h="34422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ESTAR DESLIGADO DO QUADRO DA PATROCINADORA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TER MAIS DE 40</a:t>
                      </a:r>
                      <a:b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ANOS DE IDADE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981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67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580777A-480E-477E-9BBF-FCF06A8438EE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8" y="1825624"/>
            <a:ext cx="10474155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DEDUÇÕES: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Descontos Legais.</a:t>
            </a: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COMO É FEITO O CÁLCULO DO BENEFÍCIO?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FE921E3-2E5C-49FE-86A7-A4E6627D0BFA}"/>
              </a:ext>
            </a:extLst>
          </p:cNvPr>
          <p:cNvSpPr/>
          <p:nvPr/>
        </p:nvSpPr>
        <p:spPr>
          <a:xfrm>
            <a:off x="1409698" y="1848307"/>
            <a:ext cx="2222072" cy="1845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CONTRIBUIÇÃO DO PARTICIPANTE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ED0839C-FED8-4F80-A32B-01C4CB45949D}"/>
              </a:ext>
            </a:extLst>
          </p:cNvPr>
          <p:cNvSpPr/>
          <p:nvPr/>
        </p:nvSpPr>
        <p:spPr>
          <a:xfrm>
            <a:off x="3970180" y="1848307"/>
            <a:ext cx="2222072" cy="1845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1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CONTRIBUIÇÃO DA PATROCINADORA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683817D-9EC7-46C4-BDC3-9978DE00623F}"/>
              </a:ext>
            </a:extLst>
          </p:cNvPr>
          <p:cNvSpPr txBox="1"/>
          <p:nvPr/>
        </p:nvSpPr>
        <p:spPr>
          <a:xfrm>
            <a:off x="2503520" y="2505325"/>
            <a:ext cx="2551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6A6B70C-BFC9-4A7D-84F4-4960C951485A}"/>
              </a:ext>
            </a:extLst>
          </p:cNvPr>
          <p:cNvSpPr txBox="1"/>
          <p:nvPr/>
        </p:nvSpPr>
        <p:spPr>
          <a:xfrm>
            <a:off x="7662226" y="2505714"/>
            <a:ext cx="2551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=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243F4D8-72C5-412C-957C-F4BF885B4AC2}"/>
              </a:ext>
            </a:extLst>
          </p:cNvPr>
          <p:cNvSpPr/>
          <p:nvPr/>
        </p:nvSpPr>
        <p:spPr>
          <a:xfrm>
            <a:off x="1409699" y="3779017"/>
            <a:ext cx="222207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pt-BR" sz="1600" b="1" dirty="0">
                <a:solidFill>
                  <a:schemeClr val="bg1"/>
                </a:solidFill>
                <a:sym typeface="Symbol" pitchFamily="18" charset="2"/>
              </a:rPr>
              <a:t>PORTABILIDADE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4A6C533-1A77-418D-9D55-FFD24DD712FF}"/>
              </a:ext>
            </a:extLst>
          </p:cNvPr>
          <p:cNvSpPr/>
          <p:nvPr/>
        </p:nvSpPr>
        <p:spPr>
          <a:xfrm>
            <a:off x="6530259" y="1848307"/>
            <a:ext cx="2222072" cy="1845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RENTABILIDADE</a:t>
            </a:r>
          </a:p>
          <a:p>
            <a:pPr algn="ctr"/>
            <a:endParaRPr lang="pt-BR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E88D8E45-ABCC-4ACB-9E63-0E0C39F0C43D}"/>
              </a:ext>
            </a:extLst>
          </p:cNvPr>
          <p:cNvSpPr/>
          <p:nvPr/>
        </p:nvSpPr>
        <p:spPr>
          <a:xfrm>
            <a:off x="9090338" y="1843932"/>
            <a:ext cx="2222072" cy="1845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BENEFICÍO DE APOSENTADORIA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F89AB23-ED9E-4FA8-A854-371EA2B38643}"/>
              </a:ext>
            </a:extLst>
          </p:cNvPr>
          <p:cNvSpPr txBox="1"/>
          <p:nvPr/>
        </p:nvSpPr>
        <p:spPr>
          <a:xfrm>
            <a:off x="5082873" y="2514775"/>
            <a:ext cx="2551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+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3B5B3C1-3372-4E4D-BB23-32523E16950A}"/>
              </a:ext>
            </a:extLst>
          </p:cNvPr>
          <p:cNvSpPr/>
          <p:nvPr/>
        </p:nvSpPr>
        <p:spPr>
          <a:xfrm>
            <a:off x="1409699" y="4184198"/>
            <a:ext cx="2222071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pt-BR" sz="1600" b="1" dirty="0">
                <a:solidFill>
                  <a:schemeClr val="bg1"/>
                </a:solidFill>
                <a:sym typeface="Symbol" pitchFamily="18" charset="2"/>
              </a:rPr>
              <a:t>APORTES</a:t>
            </a:r>
            <a:endParaRPr lang="pt-BR" sz="1600" b="1" dirty="0">
              <a:solidFill>
                <a:schemeClr val="bg1"/>
              </a:solidFill>
            </a:endParaRPr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6F8F7CAD-23EF-47DC-83DA-059E564E04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55" y="2197686"/>
            <a:ext cx="953318" cy="900000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E87FAA23-3ADA-479A-9E64-E76753FBFC7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57" y="2157330"/>
            <a:ext cx="953318" cy="900000"/>
          </a:xfrm>
          <a:prstGeom prst="rect">
            <a:avLst/>
          </a:prstGeom>
        </p:spPr>
      </p:pic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C7D39D63-F278-42B6-9BD1-4ABF44EB57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592" y="2157719"/>
            <a:ext cx="953318" cy="900000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C131D866-6F98-4C1F-920D-4927473DA60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43" y="2158977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A032658-1240-45D3-B4C4-669C082804B6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8" y="1825624"/>
            <a:ext cx="6016091" cy="466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Os benefícios são reajustados de duas formas diferentes, dependendo da forma de pagamento escolhida:</a:t>
            </a:r>
          </a:p>
          <a:p>
            <a:pPr marL="0" indent="0" algn="just">
              <a:buNone/>
            </a:pPr>
            <a:endParaRPr lang="pt-BR" sz="20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 renda por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prazo certo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ou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percentual do saldo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definido é atualizado mensalmente pela </a:t>
            </a:r>
            <a:r>
              <a:rPr lang="pt-BR" sz="2000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variação da cota;</a:t>
            </a:r>
          </a:p>
          <a:p>
            <a:pPr marL="0" indent="0">
              <a:buClr>
                <a:srgbClr val="0070C0"/>
              </a:buClr>
              <a:buNone/>
            </a:pPr>
            <a:endParaRPr lang="pt-BR" sz="2000" u="sng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renda vitalícia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é reajustada sempre </a:t>
            </a:r>
            <a:r>
              <a:rPr lang="pt-BR" sz="2000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em junho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, com base no </a:t>
            </a:r>
            <a:r>
              <a:rPr lang="pt-BR" sz="2000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IGP-DI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acumulado no ano.</a:t>
            </a:r>
          </a:p>
          <a:p>
            <a:pPr marL="0" indent="0" algn="just">
              <a:buNone/>
            </a:pPr>
            <a:endParaRPr lang="pt-BR" sz="20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REAJUSTE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D5961C29-29E5-4245-972E-909F09B02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68059"/>
              </p:ext>
            </p:extLst>
          </p:nvPr>
        </p:nvGraphicFramePr>
        <p:xfrm>
          <a:off x="7733937" y="1662059"/>
          <a:ext cx="4149916" cy="42976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973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33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Índice de reajuste </a:t>
                      </a:r>
                      <a:r>
                        <a:rPr lang="pt-BR" sz="1800" b="0" dirty="0"/>
                        <a:t>(INSS)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2012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4,80%</a:t>
                      </a:r>
                      <a:endParaRPr lang="pt-BR" sz="1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6,21%</a:t>
                      </a:r>
                      <a:endParaRPr lang="pt-BR" sz="1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5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2014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7,26%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5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4,82%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5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2016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11,23%</a:t>
                      </a:r>
                      <a:endParaRPr lang="pt-BR" sz="1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5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2017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1,046%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5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2018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5,1963%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5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2019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6,923%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5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6,786%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5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36,546%</a:t>
                      </a:r>
                      <a:endParaRPr lang="pt-BR" sz="18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677619"/>
                  </a:ext>
                </a:extLst>
              </a:tr>
            </a:tbl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2102C3FA-E3CC-4002-8C99-91003762D37E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3864734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580777A-480E-477E-9BBF-FCF06A8438EE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</a:t>
            </a:r>
            <a:r>
              <a:rPr lang="pt-BR" sz="3200" b="1" dirty="0">
                <a:solidFill>
                  <a:srgbClr val="0070C0"/>
                </a:solidFill>
                <a:latin typeface="+mn-lt"/>
              </a:rPr>
              <a:t>COMO POSSO RECEBER OS BENEFICÍOS?</a:t>
            </a:r>
          </a:p>
        </p:txBody>
      </p:sp>
      <p:graphicFrame>
        <p:nvGraphicFramePr>
          <p:cNvPr id="5" name="Tabela 10">
            <a:extLst>
              <a:ext uri="{FF2B5EF4-FFF2-40B4-BE49-F238E27FC236}">
                <a16:creationId xmlns:a16="http://schemas.microsoft.com/office/drawing/2014/main" id="{DA1FAA55-D48A-4957-A66F-F59908F7D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641906"/>
              </p:ext>
            </p:extLst>
          </p:nvPr>
        </p:nvGraphicFramePr>
        <p:xfrm>
          <a:off x="1417149" y="1862720"/>
          <a:ext cx="6675524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7762">
                  <a:extLst>
                    <a:ext uri="{9D8B030D-6E8A-4147-A177-3AD203B41FA5}">
                      <a16:colId xmlns:a16="http://schemas.microsoft.com/office/drawing/2014/main" val="2200167251"/>
                    </a:ext>
                  </a:extLst>
                </a:gridCol>
                <a:gridCol w="3337762">
                  <a:extLst>
                    <a:ext uri="{9D8B030D-6E8A-4147-A177-3AD203B41FA5}">
                      <a16:colId xmlns:a16="http://schemas.microsoft.com/office/drawing/2014/main" val="329573268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FINANCEIRA</a:t>
                      </a: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57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PRAZO CERTO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PERCENTUAL DO SALDO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414257"/>
                  </a:ext>
                </a:extLst>
              </a:tr>
              <a:tr h="49653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Recebimento de 5 a 25 anos.</a:t>
                      </a:r>
                    </a:p>
                    <a:p>
                      <a:pPr algn="ctr"/>
                      <a:endParaRPr lang="pt-BR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Recebimento de 0,8 a 1,6% do saldo remanescente.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441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Possibilidade de saque de 25% do saldo à vista.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Possibilidade de saque de 25% do saldo à vista.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2673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171454" indent="-171454">
                        <a:buFontTx/>
                        <a:buChar char="-"/>
                      </a:pP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Serão pagas enquanto existir recursos no Saldo de Conta;</a:t>
                      </a:r>
                    </a:p>
                    <a:p>
                      <a:pPr marL="171454" indent="-171454">
                        <a:buFontTx/>
                        <a:buChar char="-"/>
                      </a:pP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 participante define o percentual e prazo que pretende sacar ao longo dos anos, fator determinante para a duração do seu Saldo;</a:t>
                      </a:r>
                    </a:p>
                    <a:p>
                      <a:pPr marL="171454" indent="-171454">
                        <a:buFontTx/>
                        <a:buChar char="-"/>
                      </a:pP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Repactuação a cada cinco anos;</a:t>
                      </a:r>
                    </a:p>
                    <a:p>
                      <a:pPr marL="171454" indent="-171454">
                        <a:buFontTx/>
                        <a:buChar char="-"/>
                      </a:pP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 Benefício de pensão será calculado com base nos recursos existentes (saldo remanescente), com pagamento para os beneficiários legais e, na ausência deles, o saldo é devolvido aos beneficiários indicados ou herdeiros legais.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491690"/>
                  </a:ext>
                </a:extLst>
              </a:tr>
            </a:tbl>
          </a:graphicData>
        </a:graphic>
      </p:graphicFrame>
      <p:graphicFrame>
        <p:nvGraphicFramePr>
          <p:cNvPr id="11" name="Tabela 12">
            <a:extLst>
              <a:ext uri="{FF2B5EF4-FFF2-40B4-BE49-F238E27FC236}">
                <a16:creationId xmlns:a16="http://schemas.microsoft.com/office/drawing/2014/main" id="{EA53BA38-E349-45FF-BE1C-0319FD4E0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58469"/>
              </p:ext>
            </p:extLst>
          </p:nvPr>
        </p:nvGraphicFramePr>
        <p:xfrm>
          <a:off x="8133348" y="1863260"/>
          <a:ext cx="3750505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505">
                  <a:extLst>
                    <a:ext uri="{9D8B030D-6E8A-4147-A177-3AD203B41FA5}">
                      <a16:colId xmlns:a16="http://schemas.microsoft.com/office/drawing/2014/main" val="1173805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ATUARIAL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83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VITALÍCIA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Recebimento de forma vitalício.</a:t>
                      </a:r>
                    </a:p>
                    <a:p>
                      <a:pPr algn="ctr"/>
                      <a:endParaRPr lang="pt-BR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474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Possibilidade de saque de 25% do saldo à vista.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47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4" indent="-171454">
                        <a:buFontTx/>
                        <a:buChar char="-"/>
                      </a:pP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Pagamento de forma vitalícia;</a:t>
                      </a:r>
                    </a:p>
                    <a:p>
                      <a:pPr marL="171454" indent="-171454">
                        <a:buFontTx/>
                        <a:buChar char="-"/>
                      </a:pP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Cálculo atuarial com base na expectativa de vida do participante (idade e sexo) e dos seus beneficiários legais;</a:t>
                      </a:r>
                    </a:p>
                    <a:p>
                      <a:pPr marL="171454" indent="-171454">
                        <a:buFontTx/>
                        <a:buChar char="-"/>
                      </a:pP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Opção irretratável;</a:t>
                      </a:r>
                    </a:p>
                    <a:p>
                      <a:pPr marL="171454" indent="-171454">
                        <a:buFontTx/>
                        <a:buChar char="-"/>
                      </a:pP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Compõem um fundo coletivo;</a:t>
                      </a:r>
                    </a:p>
                    <a:p>
                      <a:pPr marL="171454" indent="-171454">
                        <a:buFontTx/>
                        <a:buChar char="-"/>
                      </a:pP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Não pode ser repactuada;</a:t>
                      </a:r>
                    </a:p>
                    <a:p>
                      <a:pPr marL="171454" indent="-171454">
                        <a:buFontTx/>
                        <a:buChar char="-"/>
                      </a:pP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Benefício de pensão por morte correspondente a 60% da renda do assistido;</a:t>
                      </a:r>
                    </a:p>
                    <a:p>
                      <a:pPr marL="171454" indent="-171454">
                        <a:buFontTx/>
                        <a:buChar char="-"/>
                      </a:pPr>
                      <a:r>
                        <a:rPr lang="pt-BR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Na ausência de beneficiários o saldo não é pago aos indicados.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956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902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580777A-480E-477E-9BBF-FCF06A8438EE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8" y="1825624"/>
            <a:ext cx="10474155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DESIGNAÇÃO DE BENEFICIÁRIOS</a:t>
            </a: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QUEM SÃO OS BENEFICIÁRIOS?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4258EF3-3879-498C-87EA-022098C275FD}"/>
              </a:ext>
            </a:extLst>
          </p:cNvPr>
          <p:cNvSpPr/>
          <p:nvPr/>
        </p:nvSpPr>
        <p:spPr>
          <a:xfrm>
            <a:off x="1497601" y="2855383"/>
            <a:ext cx="2330961" cy="33849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CÔNJUGE OU COMPANHEIRO(A):</a:t>
            </a:r>
          </a:p>
          <a:p>
            <a:pPr algn="ctr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comprovar casamento ou união estável.</a:t>
            </a:r>
          </a:p>
          <a:p>
            <a:pPr algn="ctr"/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A0802B03-AB13-4D46-9ED0-2C25F6DD109B}"/>
              </a:ext>
            </a:extLst>
          </p:cNvPr>
          <p:cNvSpPr/>
          <p:nvPr/>
        </p:nvSpPr>
        <p:spPr>
          <a:xfrm>
            <a:off x="4044802" y="2855383"/>
            <a:ext cx="2330961" cy="33849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FILHOS E EQUIPARADOS:</a:t>
            </a:r>
            <a:br>
              <a:rPr lang="pt-BR" sz="1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possuir menos de 21 anos de idade, salvo se for inválido ou com deficiência.</a:t>
            </a:r>
          </a:p>
          <a:p>
            <a:pPr algn="ctr"/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91D8E251-7096-4FC8-B7A3-E4DFE9B6AC89}"/>
              </a:ext>
            </a:extLst>
          </p:cNvPr>
          <p:cNvSpPr/>
          <p:nvPr/>
        </p:nvSpPr>
        <p:spPr>
          <a:xfrm>
            <a:off x="6546000" y="2855383"/>
            <a:ext cx="2330961" cy="33849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FILHO UNIVERSITÁRIO:</a:t>
            </a:r>
          </a:p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Será estendido até 24 anos se cursando ensino superior.</a:t>
            </a:r>
          </a:p>
          <a:p>
            <a:pPr algn="ctr"/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498D5BB0-2004-4A87-BB59-9E066F1197B0}"/>
              </a:ext>
            </a:extLst>
          </p:cNvPr>
          <p:cNvSpPr/>
          <p:nvPr/>
        </p:nvSpPr>
        <p:spPr>
          <a:xfrm>
            <a:off x="9036240" y="2855383"/>
            <a:ext cx="2330961" cy="33849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BENEFICIÁRIO INDICADO:</a:t>
            </a:r>
            <a:br>
              <a:rPr lang="pt-BR" sz="1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Qualquer pessoa física designada pelo Participante e que receberá quando couber os benefícios oferecidos pelo plano.</a:t>
            </a:r>
          </a:p>
          <a:p>
            <a:pPr algn="ctr"/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8" name="Imagem 27" descr="Ícone&#10;&#10;Descrição gerada automaticamente">
            <a:extLst>
              <a:ext uri="{FF2B5EF4-FFF2-40B4-BE49-F238E27FC236}">
                <a16:creationId xmlns:a16="http://schemas.microsoft.com/office/drawing/2014/main" id="{5F29E1A1-B80D-4EDC-ADFC-F972AC3847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19" y="3033377"/>
            <a:ext cx="1107242" cy="1080000"/>
          </a:xfrm>
          <a:prstGeom prst="rect">
            <a:avLst/>
          </a:prstGeom>
        </p:spPr>
      </p:pic>
      <p:pic>
        <p:nvPicPr>
          <p:cNvPr id="29" name="Imagem 28" descr="Ícone&#10;&#10;Descrição gerada automaticamente">
            <a:extLst>
              <a:ext uri="{FF2B5EF4-FFF2-40B4-BE49-F238E27FC236}">
                <a16:creationId xmlns:a16="http://schemas.microsoft.com/office/drawing/2014/main" id="{79153AD4-0F6B-4AC8-829E-9EB8FC8C32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0" y="3033377"/>
            <a:ext cx="1107242" cy="1080000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139A1A9C-C29F-48AF-BB85-852E0FD81E52}"/>
              </a:ext>
            </a:extLst>
          </p:cNvPr>
          <p:cNvPicPr>
            <a:picLocks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080" y="3033377"/>
            <a:ext cx="1108800" cy="108000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91B45675-CBDF-4565-826C-3FFAD6724DF7}"/>
              </a:ext>
            </a:extLst>
          </p:cNvPr>
          <p:cNvSpPr/>
          <p:nvPr/>
        </p:nvSpPr>
        <p:spPr>
          <a:xfrm>
            <a:off x="1497601" y="2387966"/>
            <a:ext cx="7380000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pt-BR" sz="1600" b="1" dirty="0">
                <a:solidFill>
                  <a:schemeClr val="bg1"/>
                </a:solidFill>
                <a:sym typeface="Symbol" pitchFamily="18" charset="2"/>
              </a:rPr>
              <a:t>BENEFICIÁRIOS LEGAIS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DA0F240-C49B-4AEE-96BB-44C7D7DFA545}"/>
              </a:ext>
            </a:extLst>
          </p:cNvPr>
          <p:cNvSpPr/>
          <p:nvPr/>
        </p:nvSpPr>
        <p:spPr>
          <a:xfrm>
            <a:off x="9036240" y="2387966"/>
            <a:ext cx="2332800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pt-BR" sz="1600" b="1" dirty="0">
                <a:solidFill>
                  <a:schemeClr val="bg1"/>
                </a:solidFill>
                <a:sym typeface="Symbol" pitchFamily="18" charset="2"/>
              </a:rPr>
              <a:t>BENEFICIÁRIO INDICADO</a:t>
            </a:r>
            <a:endParaRPr lang="pt-BR" sz="1600" b="1" dirty="0">
              <a:solidFill>
                <a:schemeClr val="bg1"/>
              </a:solidFill>
            </a:endParaRP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A754EAE1-7509-4F68-89C6-CFFB580C4AB7}"/>
              </a:ext>
            </a:extLst>
          </p:cNvPr>
          <p:cNvPicPr>
            <a:picLocks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320" y="3033377"/>
            <a:ext cx="11088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73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C1F561C1-194D-4198-A206-6B1CDF6AF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825624"/>
            <a:ext cx="10474154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TABELA PROGRESSIVA</a:t>
            </a:r>
          </a:p>
          <a:p>
            <a:pPr marL="1588" lvl="1" indent="-1588" algn="just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/>
            </a:pPr>
            <a:endParaRPr lang="pt-BR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pt-BR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A032658-1240-45D3-B4C4-669C082804B6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IMPOSTO DE RENDA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56266E4-3BAE-482D-963B-09A46E99E5A2}"/>
              </a:ext>
            </a:extLst>
          </p:cNvPr>
          <p:cNvSpPr txBox="1"/>
          <p:nvPr/>
        </p:nvSpPr>
        <p:spPr>
          <a:xfrm>
            <a:off x="1409697" y="4992902"/>
            <a:ext cx="39483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Igual da Ativa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Isenção 65 Anos: R$ 1.903,98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Dedução por Dependente: R$ 189,59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Permite outras Deduções na DAA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6AA08D98-4C39-4871-AC83-FC4A00482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44069"/>
              </p:ext>
            </p:extLst>
          </p:nvPr>
        </p:nvGraphicFramePr>
        <p:xfrm>
          <a:off x="1409697" y="2356534"/>
          <a:ext cx="8055145" cy="233672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752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BASE DE CÁLCULO</a:t>
                      </a:r>
                      <a:br>
                        <a:rPr lang="pt-BR" sz="1800" b="1" kern="12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</a:br>
                      <a:r>
                        <a:rPr lang="pt-BR" sz="1800" b="0" kern="12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(R$)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ALÍQUOTA</a:t>
                      </a:r>
                      <a:br>
                        <a:rPr lang="pt-BR" sz="1800" b="1" kern="12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</a:br>
                      <a:r>
                        <a:rPr lang="pt-BR" sz="1800" b="0" kern="12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PARCELA A DEDUZIR</a:t>
                      </a:r>
                      <a:br>
                        <a:rPr lang="pt-BR" sz="1800" b="1" kern="12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</a:br>
                      <a:r>
                        <a:rPr lang="pt-BR" sz="1800" b="0" kern="12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(R$)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Até 1.903,98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De 1.903,99 até 2.826,65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142,80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De 2.826,66 até 3.751,05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354,80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De 3.751,06 até 4.664,68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22,5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636,13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Acima de 4.664,68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27,5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869,36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F64FA091-F11E-425E-B3BC-2FFB01857064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3475163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C1F561C1-194D-4198-A206-6B1CDF6AF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825624"/>
            <a:ext cx="10474154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TABELA REGRESSIVA</a:t>
            </a:r>
          </a:p>
          <a:p>
            <a:pPr marL="1588" lvl="1" indent="-1588" algn="just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/>
            </a:pPr>
            <a:endParaRPr lang="pt-BR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pt-BR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AA032658-1240-45D3-B4C4-669C082804B6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IMPOSTO DE RENDA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6AA08D98-4C39-4871-AC83-FC4A00482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87296"/>
              </p:ext>
            </p:extLst>
          </p:nvPr>
        </p:nvGraphicFramePr>
        <p:xfrm>
          <a:off x="1409697" y="2356534"/>
          <a:ext cx="5356036" cy="268927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03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BASE DE CÁLCULO</a:t>
                      </a:r>
                      <a:br>
                        <a:rPr lang="pt-BR" sz="1800" b="1" kern="12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</a:br>
                      <a:r>
                        <a:rPr lang="pt-BR" sz="1800" b="0" kern="12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(R$)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kern="12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ALÍQUOTA</a:t>
                      </a:r>
                      <a:br>
                        <a:rPr lang="pt-BR" sz="1800" b="1" kern="12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</a:br>
                      <a:r>
                        <a:rPr lang="pt-BR" sz="1800" b="0" kern="12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  <a:cs typeface="+mn-cs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Até 2 Anos 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35%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Acima de 2 e até 4 anos 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Acima de 4 e até 6 anos 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Acima de 6 e até 8 anos 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Acima de 8 e até 10 anos 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Acima de 10 anos 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pt-BR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120325"/>
                  </a:ext>
                </a:extLst>
              </a:tr>
            </a:tbl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F64FA091-F11E-425E-B3BC-2FFB01857064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8A0AC6F-4273-445F-A74F-B87247BBC46E}"/>
              </a:ext>
            </a:extLst>
          </p:cNvPr>
          <p:cNvSpPr/>
          <p:nvPr/>
        </p:nvSpPr>
        <p:spPr>
          <a:xfrm>
            <a:off x="7244437" y="2231959"/>
            <a:ext cx="2974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Valor do imposto de renda diminui de acordo com o tempo de permanência no Plano.</a:t>
            </a:r>
          </a:p>
          <a:p>
            <a:pPr algn="just"/>
            <a:endParaRPr lang="pt-BR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Tributação Exclusiva na Fonte</a:t>
            </a: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Não permite deduções</a:t>
            </a:r>
          </a:p>
        </p:txBody>
      </p:sp>
    </p:spTree>
    <p:extLst>
      <p:ext uri="{BB962C8B-B14F-4D97-AF65-F5344CB8AC3E}">
        <p14:creationId xmlns:p14="http://schemas.microsoft.com/office/powerpoint/2010/main" val="2300098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Calendário&#10;&#10;Descrição gerada automaticamente">
            <a:extLst>
              <a:ext uri="{FF2B5EF4-FFF2-40B4-BE49-F238E27FC236}">
                <a16:creationId xmlns:a16="http://schemas.microsoft.com/office/drawing/2014/main" id="{5510ADE3-09A0-48D1-8498-ECE813BBF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6" r="17425"/>
          <a:stretch/>
        </p:blipFill>
        <p:spPr>
          <a:xfrm>
            <a:off x="9212239" y="3050776"/>
            <a:ext cx="2979761" cy="3442096"/>
          </a:xfrm>
          <a:prstGeom prst="rect">
            <a:avLst/>
          </a:prstGeom>
        </p:spPr>
      </p:pic>
      <p:pic>
        <p:nvPicPr>
          <p:cNvPr id="5" name="Imagem 4" descr="Homem com os braços para cima&#10;&#10;Descrição gerada automaticamente com confiança média">
            <a:extLst>
              <a:ext uri="{FF2B5EF4-FFF2-40B4-BE49-F238E27FC236}">
                <a16:creationId xmlns:a16="http://schemas.microsoft.com/office/drawing/2014/main" id="{3A9156DD-8EAA-4779-A8AB-4915C04A2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15"/>
          <a:stretch/>
        </p:blipFill>
        <p:spPr>
          <a:xfrm>
            <a:off x="66560" y="3050775"/>
            <a:ext cx="3654835" cy="344209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2"/>
            <a:ext cx="900000" cy="68580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 flipH="1">
            <a:off x="-2526594" y="3497971"/>
            <a:ext cx="5953185" cy="766876"/>
          </a:xfrm>
        </p:spPr>
        <p:txBody>
          <a:bodyPr>
            <a:normAutofit/>
          </a:bodyPr>
          <a:lstStyle/>
          <a:p>
            <a:pPr algn="r"/>
            <a:r>
              <a:rPr lang="pt-BR" sz="2400" b="1" i="0" dirty="0">
                <a:solidFill>
                  <a:srgbClr val="0070C0"/>
                </a:solidFill>
                <a:effectLst/>
                <a:latin typeface="+mn-lt"/>
              </a:rPr>
              <a:t>// INFORMAÇÕES IMPORTANTES</a:t>
            </a:r>
            <a:endParaRPr lang="pt-BR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E3AEDA6-2971-41EF-9315-BC925396A3CC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</a:t>
            </a:r>
            <a:r>
              <a:rPr lang="pt-BR" sz="1400" dirty="0">
                <a:solidFill>
                  <a:srgbClr val="00B0F0"/>
                </a:solidFill>
              </a:rPr>
              <a:t>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rgbClr val="00B0F0"/>
                </a:solidFill>
              </a:rPr>
              <a:t>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GERÊNCIA DE BENEFÍCIOS PREVIDENCIÁRIOS | REAL GRANDEZA </a:t>
            </a:r>
          </a:p>
        </p:txBody>
      </p:sp>
      <p:pic>
        <p:nvPicPr>
          <p:cNvPr id="7" name="Imagem 6" descr="Mão de pessoa&#10;&#10;Descrição gerada automaticamente com confiança média">
            <a:extLst>
              <a:ext uri="{FF2B5EF4-FFF2-40B4-BE49-F238E27FC236}">
                <a16:creationId xmlns:a16="http://schemas.microsoft.com/office/drawing/2014/main" id="{11AEBE83-B1CB-4FE2-8476-0BCAE54274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7" r="21813"/>
          <a:stretch/>
        </p:blipFill>
        <p:spPr>
          <a:xfrm>
            <a:off x="6513718" y="-4817"/>
            <a:ext cx="2885959" cy="3055591"/>
          </a:xfrm>
          <a:prstGeom prst="rect">
            <a:avLst/>
          </a:prstGeom>
        </p:spPr>
      </p:pic>
      <p:graphicFrame>
        <p:nvGraphicFramePr>
          <p:cNvPr id="10" name="Tabela 12">
            <a:extLst>
              <a:ext uri="{FF2B5EF4-FFF2-40B4-BE49-F238E27FC236}">
                <a16:creationId xmlns:a16="http://schemas.microsoft.com/office/drawing/2014/main" id="{FDA30F58-0035-4114-91C4-3447A5E36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93796"/>
              </p:ext>
            </p:extLst>
          </p:nvPr>
        </p:nvGraphicFramePr>
        <p:xfrm>
          <a:off x="899996" y="0"/>
          <a:ext cx="11292004" cy="649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001">
                  <a:extLst>
                    <a:ext uri="{9D8B030D-6E8A-4147-A177-3AD203B41FA5}">
                      <a16:colId xmlns:a16="http://schemas.microsoft.com/office/drawing/2014/main" val="713230733"/>
                    </a:ext>
                  </a:extLst>
                </a:gridCol>
                <a:gridCol w="2823001">
                  <a:extLst>
                    <a:ext uri="{9D8B030D-6E8A-4147-A177-3AD203B41FA5}">
                      <a16:colId xmlns:a16="http://schemas.microsoft.com/office/drawing/2014/main" val="1565332150"/>
                    </a:ext>
                  </a:extLst>
                </a:gridCol>
                <a:gridCol w="2823001">
                  <a:extLst>
                    <a:ext uri="{9D8B030D-6E8A-4147-A177-3AD203B41FA5}">
                      <a16:colId xmlns:a16="http://schemas.microsoft.com/office/drawing/2014/main" val="2080446610"/>
                    </a:ext>
                  </a:extLst>
                </a:gridCol>
                <a:gridCol w="2823001">
                  <a:extLst>
                    <a:ext uri="{9D8B030D-6E8A-4147-A177-3AD203B41FA5}">
                      <a16:colId xmlns:a16="http://schemas.microsoft.com/office/drawing/2014/main" val="3751530162"/>
                    </a:ext>
                  </a:extLst>
                </a:gridCol>
              </a:tblGrid>
              <a:tr h="3050627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ATÉ</a:t>
                      </a:r>
                      <a:r>
                        <a:rPr lang="pt-BR" sz="3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45 DIAS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pt-BR" sz="1200" b="1" dirty="0">
                          <a:solidFill>
                            <a:srgbClr val="548235"/>
                          </a:solidFill>
                        </a:rPr>
                      </a:br>
                      <a:r>
                        <a:rPr lang="pt-BR" sz="1400" b="1" dirty="0">
                          <a:solidFill>
                            <a:srgbClr val="00B0F0"/>
                          </a:solidFill>
                        </a:rPr>
                        <a:t>PRAZO MÁXIMO DE CONCESSÃO DO BENEFÍCIO DA REAL GRANDEZA </a:t>
                      </a:r>
                      <a:endParaRPr lang="pt-BR" sz="1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pt-BR" sz="3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r>
                        <a:rPr lang="pt-BR" sz="3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REQUERIMENTO</a:t>
                      </a:r>
                      <a:br>
                        <a:rPr lang="pt-BR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pt-BR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4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DATA DO INÍCIO DO BENEFÍCIO</a:t>
                      </a:r>
                      <a:endParaRPr lang="pt-BR" sz="11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="1" kern="1200" dirty="0">
                        <a:solidFill>
                          <a:srgbClr val="54823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DATADOS</a:t>
                      </a: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t-B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ASSINADOS</a:t>
                      </a: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CONTER</a:t>
                      </a: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RASURAS</a:t>
                      </a: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PREENCHIMENTO DOS FORMULÁRIOS E REQUERIMENTOS</a:t>
                      </a:r>
                    </a:p>
                    <a:p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083004"/>
                  </a:ext>
                </a:extLst>
              </a:tr>
              <a:tr h="344224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ÚLTIMO DIA</a:t>
                      </a:r>
                      <a:br>
                        <a:rPr kumimoji="0" lang="pt-BR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ÚTIL DO MÊS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 PAGAMENTO DO BENEFÍCIO SERÁ REALIZADO NA CONTA BANCÁRIA INDICADA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OFÍCIO JUDICIAL </a:t>
                      </a:r>
                      <a:r>
                        <a:rPr lang="pt-BR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ATUALIZADO E ENDEREÇADO À REAL GRANDEZA</a:t>
                      </a:r>
                    </a:p>
                    <a:p>
                      <a:pPr algn="ctr"/>
                      <a:endParaRPr lang="pt-BR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4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NECESSÁRIO PARA DESCONTO DE PENSÃO ALIMENTÍCIA NA FOLHA DE PAGAMENTO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t-BR" sz="28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981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26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Prédio alto com janelas de vidro&#10;&#10;Descrição gerada automaticamente">
            <a:extLst>
              <a:ext uri="{FF2B5EF4-FFF2-40B4-BE49-F238E27FC236}">
                <a16:creationId xmlns:a16="http://schemas.microsoft.com/office/drawing/2014/main" id="{A143AFF2-239B-40B3-88C9-7991784C0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73"/>
          <a:stretch/>
        </p:blipFill>
        <p:spPr>
          <a:xfrm>
            <a:off x="9935208" y="3204383"/>
            <a:ext cx="2256792" cy="3288489"/>
          </a:xfrm>
          <a:prstGeom prst="rect">
            <a:avLst/>
          </a:prstGeom>
        </p:spPr>
      </p:pic>
      <p:pic>
        <p:nvPicPr>
          <p:cNvPr id="22" name="Imagem 21" descr="Homem olhando para o lado&#10;&#10;Descrição gerada automaticamente">
            <a:extLst>
              <a:ext uri="{FF2B5EF4-FFF2-40B4-BE49-F238E27FC236}">
                <a16:creationId xmlns:a16="http://schemas.microsoft.com/office/drawing/2014/main" id="{E3176C80-554C-48E7-86EA-3FF834118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22"/>
          <a:stretch/>
        </p:blipFill>
        <p:spPr>
          <a:xfrm>
            <a:off x="66560" y="3218031"/>
            <a:ext cx="3195255" cy="326429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2"/>
            <a:ext cx="900000" cy="68580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580777A-480E-477E-9BBF-FCF06A8438EE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 flipH="1">
            <a:off x="-2526594" y="3497971"/>
            <a:ext cx="5953185" cy="766876"/>
          </a:xfrm>
        </p:spPr>
        <p:txBody>
          <a:bodyPr>
            <a:normAutofit/>
          </a:bodyPr>
          <a:lstStyle/>
          <a:p>
            <a:pPr algn="r"/>
            <a:r>
              <a:rPr lang="pt-BR" sz="2400" b="1" i="0" dirty="0">
                <a:solidFill>
                  <a:srgbClr val="0070C0"/>
                </a:solidFill>
                <a:effectLst/>
                <a:latin typeface="+mn-lt"/>
              </a:rPr>
              <a:t>// NÚMEROS DO SETOR </a:t>
            </a:r>
            <a:endParaRPr lang="pt-BR" sz="24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5" name="Tabela 10">
            <a:extLst>
              <a:ext uri="{FF2B5EF4-FFF2-40B4-BE49-F238E27FC236}">
                <a16:creationId xmlns:a16="http://schemas.microsoft.com/office/drawing/2014/main" id="{6BF353EC-4C22-4ACF-BE3C-4428EED56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85141"/>
              </p:ext>
            </p:extLst>
          </p:nvPr>
        </p:nvGraphicFramePr>
        <p:xfrm>
          <a:off x="899996" y="2"/>
          <a:ext cx="11292005" cy="649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401">
                  <a:extLst>
                    <a:ext uri="{9D8B030D-6E8A-4147-A177-3AD203B41FA5}">
                      <a16:colId xmlns:a16="http://schemas.microsoft.com/office/drawing/2014/main" val="3471871222"/>
                    </a:ext>
                  </a:extLst>
                </a:gridCol>
                <a:gridCol w="2258401">
                  <a:extLst>
                    <a:ext uri="{9D8B030D-6E8A-4147-A177-3AD203B41FA5}">
                      <a16:colId xmlns:a16="http://schemas.microsoft.com/office/drawing/2014/main" val="4147046648"/>
                    </a:ext>
                  </a:extLst>
                </a:gridCol>
                <a:gridCol w="2258401">
                  <a:extLst>
                    <a:ext uri="{9D8B030D-6E8A-4147-A177-3AD203B41FA5}">
                      <a16:colId xmlns:a16="http://schemas.microsoft.com/office/drawing/2014/main" val="2076786589"/>
                    </a:ext>
                  </a:extLst>
                </a:gridCol>
                <a:gridCol w="2258401">
                  <a:extLst>
                    <a:ext uri="{9D8B030D-6E8A-4147-A177-3AD203B41FA5}">
                      <a16:colId xmlns:a16="http://schemas.microsoft.com/office/drawing/2014/main" val="1738377230"/>
                    </a:ext>
                  </a:extLst>
                </a:gridCol>
                <a:gridCol w="2258401">
                  <a:extLst>
                    <a:ext uri="{9D8B030D-6E8A-4147-A177-3AD203B41FA5}">
                      <a16:colId xmlns:a16="http://schemas.microsoft.com/office/drawing/2014/main" val="241808986"/>
                    </a:ext>
                  </a:extLst>
                </a:gridCol>
              </a:tblGrid>
              <a:tr h="3225415">
                <a:tc>
                  <a:txBody>
                    <a:bodyPr/>
                    <a:lstStyle/>
                    <a:p>
                      <a:pPr algn="ctr"/>
                      <a:r>
                        <a:rPr lang="pt-BR" sz="5400" dirty="0"/>
                        <a:t>+</a:t>
                      </a:r>
                      <a:r>
                        <a:rPr lang="pt-BR" sz="6000" dirty="0"/>
                        <a:t>3,5</a:t>
                      </a:r>
                    </a:p>
                    <a:p>
                      <a:pPr algn="ctr"/>
                      <a:r>
                        <a:rPr lang="pt-BR" sz="2400" dirty="0"/>
                        <a:t>MILHÕES</a:t>
                      </a:r>
                    </a:p>
                    <a:p>
                      <a:pPr algn="ctr"/>
                      <a:r>
                        <a:rPr lang="pt-BR" sz="1600" b="0" dirty="0">
                          <a:solidFill>
                            <a:srgbClr val="00B0F0"/>
                          </a:solidFill>
                        </a:rPr>
                        <a:t>PARTICIPANTES ATIVOS E ASSISTIDOS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42925" algn="l"/>
                        </a:tabLst>
                      </a:pPr>
                      <a:r>
                        <a:rPr lang="pt-BR" sz="5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r>
                        <a:rPr lang="pt-BR" sz="6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3,8</a:t>
                      </a:r>
                    </a:p>
                    <a:p>
                      <a:pPr algn="ctr"/>
                      <a:r>
                        <a:rPr lang="pt-BR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MILHÕES</a:t>
                      </a:r>
                    </a:p>
                    <a:p>
                      <a:pPr algn="ctr"/>
                      <a:r>
                        <a:rPr lang="pt-BR" sz="1600" b="0" dirty="0">
                          <a:solidFill>
                            <a:srgbClr val="00B0F0"/>
                          </a:solidFill>
                        </a:rPr>
                        <a:t>DEPENDENTES</a:t>
                      </a:r>
                    </a:p>
                    <a:p>
                      <a:pPr algn="ctr"/>
                      <a:endParaRPr lang="pt-BR" sz="1600" b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3.330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PATROCINADORAS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TOTAL DE PATROCINADORES POR NATUREZA JURÍDICA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dirty="0">
                          <a:solidFill>
                            <a:schemeClr val="bg1"/>
                          </a:solidFill>
                        </a:rPr>
                        <a:t>295</a:t>
                      </a:r>
                    </a:p>
                    <a:p>
                      <a:pPr algn="ctr"/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EFPC</a:t>
                      </a:r>
                      <a:endParaRPr lang="pt-BR" sz="1800" b="0" dirty="0">
                        <a:solidFill>
                          <a:srgbClr val="548235"/>
                        </a:solidFill>
                      </a:endParaRPr>
                    </a:p>
                    <a:p>
                      <a:pPr algn="ctr"/>
                      <a:r>
                        <a:rPr lang="pt-BR" sz="1600" b="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ENTIDADES FECHADAS DE PREVIDÊNCIA COMPLEMENTAR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940652"/>
                  </a:ext>
                </a:extLst>
              </a:tr>
              <a:tr h="3267455"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54823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TRILHÃO</a:t>
                      </a:r>
                      <a:b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(DEZ/20)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PATRIMÔNIO DAS EFPC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solidFill>
                          <a:srgbClr val="92D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60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1.163</a:t>
                      </a:r>
                    </a:p>
                    <a:p>
                      <a:pPr algn="ctr"/>
                      <a:r>
                        <a:rPr lang="pt-B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PLANOS DE BENEFÍCIOS</a:t>
                      </a:r>
                    </a:p>
                    <a:p>
                      <a:pPr algn="ctr"/>
                      <a:r>
                        <a:rPr lang="pt-BR" sz="1600" b="0" dirty="0">
                          <a:solidFill>
                            <a:srgbClr val="00B0F0"/>
                          </a:solidFill>
                        </a:rPr>
                        <a:t>(INSTITUÍDOS + PATROCINADOS)</a:t>
                      </a:r>
                      <a:endParaRPr lang="pt-BR" sz="1800" b="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14,1%</a:t>
                      </a:r>
                      <a:br>
                        <a:rPr kumimoji="0" lang="pt-BR" sz="6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PIB DO BRASIL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ATIVOS DAS EFPC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457608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8D7DD79A-E8A9-4F1E-B39C-A68F3D2F516B}"/>
              </a:ext>
            </a:extLst>
          </p:cNvPr>
          <p:cNvSpPr txBox="1"/>
          <p:nvPr/>
        </p:nvSpPr>
        <p:spPr>
          <a:xfrm>
            <a:off x="10629927" y="5487754"/>
            <a:ext cx="1562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</a:rPr>
              <a:t>Fonte: PREVIC (Informe Estatístico dez/20) e </a:t>
            </a:r>
            <a:r>
              <a:rPr lang="pt-BR" sz="1200" dirty="0" err="1">
                <a:solidFill>
                  <a:schemeClr val="bg1"/>
                </a:solidFill>
              </a:rPr>
              <a:t>Abrapp</a:t>
            </a:r>
            <a:r>
              <a:rPr lang="pt-BR" sz="1200" dirty="0">
                <a:solidFill>
                  <a:schemeClr val="bg1"/>
                </a:solidFill>
              </a:rPr>
              <a:t> (Consolidado Estatístico dez/20).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C7E08660-2E16-4755-A4AD-1190D596A0D6}"/>
              </a:ext>
            </a:extLst>
          </p:cNvPr>
          <p:cNvSpPr/>
          <p:nvPr/>
        </p:nvSpPr>
        <p:spPr>
          <a:xfrm flipV="1">
            <a:off x="10825788" y="3204384"/>
            <a:ext cx="601438" cy="34367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riângulo isósceles 18">
            <a:extLst>
              <a:ext uri="{FF2B5EF4-FFF2-40B4-BE49-F238E27FC236}">
                <a16:creationId xmlns:a16="http://schemas.microsoft.com/office/drawing/2014/main" id="{E8D14D14-E404-4465-B375-A4FD04958BC8}"/>
              </a:ext>
            </a:extLst>
          </p:cNvPr>
          <p:cNvSpPr/>
          <p:nvPr/>
        </p:nvSpPr>
        <p:spPr>
          <a:xfrm flipV="1">
            <a:off x="1664774" y="3204383"/>
            <a:ext cx="601438" cy="34367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Homem com laptop no colo&#10;&#10;Descrição gerada automaticamente">
            <a:extLst>
              <a:ext uri="{FF2B5EF4-FFF2-40B4-BE49-F238E27FC236}">
                <a16:creationId xmlns:a16="http://schemas.microsoft.com/office/drawing/2014/main" id="{D810932B-036D-4268-A7B3-464C42545E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2" r="32056"/>
          <a:stretch/>
        </p:blipFill>
        <p:spPr>
          <a:xfrm>
            <a:off x="5420436" y="-4816"/>
            <a:ext cx="2256792" cy="3226580"/>
          </a:xfrm>
          <a:prstGeom prst="rect">
            <a:avLst/>
          </a:prstGeom>
        </p:spPr>
      </p:pic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id="{D44B3E2B-EC59-4209-8DF5-6D51F54FCEEF}"/>
              </a:ext>
            </a:extLst>
          </p:cNvPr>
          <p:cNvSpPr/>
          <p:nvPr/>
        </p:nvSpPr>
        <p:spPr>
          <a:xfrm>
            <a:off x="6245281" y="2902758"/>
            <a:ext cx="601438" cy="34367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4A74581-A193-4FB9-A88B-8385DD2F56EF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12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8" y="1825624"/>
            <a:ext cx="3676652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INSTITUTOS</a:t>
            </a:r>
          </a:p>
          <a:p>
            <a:pPr marL="0" indent="0" algn="just">
              <a:buNone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Participantes que se desligarem das patrocinadoras, antes de atingirem os requisitos mínimos aos benefícios oferecidos pelo plano, poderão optar pelos seguintes Institutos em até 60 dias após o recebimento do Extrato de Contribuições:</a:t>
            </a: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AINDA NÃO POSSO ME APOSENTAR. O QUE FAZER?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2" name="Tabela 10">
            <a:extLst>
              <a:ext uri="{FF2B5EF4-FFF2-40B4-BE49-F238E27FC236}">
                <a16:creationId xmlns:a16="http://schemas.microsoft.com/office/drawing/2014/main" id="{1B9D200A-57BD-43A2-BC45-CB158C21B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695278"/>
              </p:ext>
            </p:extLst>
          </p:nvPr>
        </p:nvGraphicFramePr>
        <p:xfrm>
          <a:off x="5596048" y="2362200"/>
          <a:ext cx="6287800" cy="389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950">
                  <a:extLst>
                    <a:ext uri="{9D8B030D-6E8A-4147-A177-3AD203B41FA5}">
                      <a16:colId xmlns:a16="http://schemas.microsoft.com/office/drawing/2014/main" val="3471871222"/>
                    </a:ext>
                  </a:extLst>
                </a:gridCol>
                <a:gridCol w="1571950">
                  <a:extLst>
                    <a:ext uri="{9D8B030D-6E8A-4147-A177-3AD203B41FA5}">
                      <a16:colId xmlns:a16="http://schemas.microsoft.com/office/drawing/2014/main" val="4147046648"/>
                    </a:ext>
                  </a:extLst>
                </a:gridCol>
                <a:gridCol w="1571950">
                  <a:extLst>
                    <a:ext uri="{9D8B030D-6E8A-4147-A177-3AD203B41FA5}">
                      <a16:colId xmlns:a16="http://schemas.microsoft.com/office/drawing/2014/main" val="2076786589"/>
                    </a:ext>
                  </a:extLst>
                </a:gridCol>
                <a:gridCol w="1571950">
                  <a:extLst>
                    <a:ext uri="{9D8B030D-6E8A-4147-A177-3AD203B41FA5}">
                      <a16:colId xmlns:a16="http://schemas.microsoft.com/office/drawing/2014/main" val="1738377230"/>
                    </a:ext>
                  </a:extLst>
                </a:gridCol>
              </a:tblGrid>
              <a:tr h="1720540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</a:rPr>
                        <a:t>Benefício Proporcional Diferido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54823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</a:rPr>
                        <a:t>Resgate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2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940652"/>
                  </a:ext>
                </a:extLst>
              </a:tr>
              <a:tr h="1879460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548235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Portabilidade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Autopatrocínio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457608"/>
                  </a:ext>
                </a:extLst>
              </a:tr>
            </a:tbl>
          </a:graphicData>
        </a:graphic>
      </p:graphicFrame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E81DB6C0-C1FE-47EB-87F7-AD43CD0B9625}"/>
              </a:ext>
            </a:extLst>
          </p:cNvPr>
          <p:cNvSpPr/>
          <p:nvPr/>
        </p:nvSpPr>
        <p:spPr>
          <a:xfrm rot="5400000">
            <a:off x="10223895" y="3331702"/>
            <a:ext cx="348343" cy="19459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12">
            <a:extLst>
              <a:ext uri="{FF2B5EF4-FFF2-40B4-BE49-F238E27FC236}">
                <a16:creationId xmlns:a16="http://schemas.microsoft.com/office/drawing/2014/main" id="{AAEF35D6-B25D-4C91-9C8A-4583AEAA8987}"/>
              </a:ext>
            </a:extLst>
          </p:cNvPr>
          <p:cNvSpPr/>
          <p:nvPr/>
        </p:nvSpPr>
        <p:spPr>
          <a:xfrm rot="5400000">
            <a:off x="7063253" y="3331701"/>
            <a:ext cx="348343" cy="19459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374453D7-4F4E-4216-9538-4F1E7FA99497}"/>
              </a:ext>
            </a:extLst>
          </p:cNvPr>
          <p:cNvSpPr/>
          <p:nvPr/>
        </p:nvSpPr>
        <p:spPr>
          <a:xfrm rot="16200000" flipH="1">
            <a:off x="6897368" y="5206191"/>
            <a:ext cx="348343" cy="19459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F7855620-FF6E-47A7-A540-321D5321F44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84" y="4853487"/>
            <a:ext cx="900000" cy="900000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39C1C18C-4406-4C4B-8904-F985AB847B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23" y="4871758"/>
            <a:ext cx="900000" cy="900000"/>
          </a:xfrm>
          <a:prstGeom prst="rect">
            <a:avLst/>
          </a:prstGeom>
        </p:spPr>
      </p:pic>
      <p:pic>
        <p:nvPicPr>
          <p:cNvPr id="20" name="Imagem 19" descr="Ícone&#10;&#10;Descrição gerada automaticamente">
            <a:extLst>
              <a:ext uri="{FF2B5EF4-FFF2-40B4-BE49-F238E27FC236}">
                <a16:creationId xmlns:a16="http://schemas.microsoft.com/office/drawing/2014/main" id="{6A16B223-E5F4-4131-81A6-93A8FBC80DB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34" y="2804826"/>
            <a:ext cx="900000" cy="900000"/>
          </a:xfrm>
          <a:prstGeom prst="rect">
            <a:avLst/>
          </a:prstGeom>
        </p:spPr>
      </p:pic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2052DDE3-EED5-4139-97F5-51190B841CF7}"/>
              </a:ext>
            </a:extLst>
          </p:cNvPr>
          <p:cNvSpPr/>
          <p:nvPr/>
        </p:nvSpPr>
        <p:spPr>
          <a:xfrm rot="16200000" flipH="1">
            <a:off x="10047395" y="5206191"/>
            <a:ext cx="348343" cy="19459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12685B28-3339-490C-B3A3-146C38B2D27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63" y="2804826"/>
            <a:ext cx="900000" cy="900000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07E8BFB7-5C6C-4077-A613-FD84C44F0798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3907415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 descr="Quadrados preenchidos com quadrados pequenos">
            <a:extLst>
              <a:ext uri="{FF2B5EF4-FFF2-40B4-BE49-F238E27FC236}">
                <a16:creationId xmlns:a16="http://schemas.microsoft.com/office/drawing/2014/main" id="{5C51EDBF-CAD2-4417-A241-EDEE77DE9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5517632" y="1903660"/>
            <a:ext cx="5671722" cy="567172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7" y="1825624"/>
            <a:ext cx="5257803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AUTOPATROCÍNIO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Mantém vinculado ao Plano com contribuição;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A opção pelo </a:t>
            </a:r>
            <a:r>
              <a:rPr lang="pt-BR" sz="2000" i="0" dirty="0" err="1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autopatrocínio</a:t>
            </a: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 permite opção posterior pelo benefício proporcional diferido, portabilidade, resgate ou solicitar o  benefício (após o cumprimento da elegibilidade); 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Valor: contribuição atual + parte da </a:t>
            </a:r>
            <a:r>
              <a:rPr lang="pt-BR" sz="2000" i="0" dirty="0" err="1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Patrocina-dora</a:t>
            </a: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 + </a:t>
            </a:r>
            <a:r>
              <a:rPr lang="pt-BR" sz="2000" i="0" dirty="0" err="1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tx.adm</a:t>
            </a: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 + </a:t>
            </a:r>
            <a:r>
              <a:rPr lang="pt-BR" sz="2000" i="0" dirty="0" err="1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tx</a:t>
            </a: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 risco. 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Carência: Não há.</a:t>
            </a:r>
          </a:p>
          <a:p>
            <a:pPr algn="just">
              <a:buClr>
                <a:srgbClr val="548235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algn="just">
              <a:buClr>
                <a:srgbClr val="548235"/>
              </a:buClr>
              <a:buFont typeface="Wingdings" panose="05000000000000000000" pitchFamily="2" charset="2"/>
              <a:buChar char="§"/>
            </a:pPr>
            <a:endParaRPr lang="pt-BR" sz="200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AINDA NÃO POSSO ME APOSENTAR. O QUE FAZER?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A697C2D-9D7A-41C1-8D45-94C4A6917310}"/>
              </a:ext>
            </a:extLst>
          </p:cNvPr>
          <p:cNvSpPr/>
          <p:nvPr/>
        </p:nvSpPr>
        <p:spPr>
          <a:xfrm>
            <a:off x="9429516" y="2125592"/>
            <a:ext cx="1826963" cy="16425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7E36C2D4-66FD-4101-A47C-BD17E81F990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97" y="2226866"/>
            <a:ext cx="1440000" cy="1440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2D069B69-F425-448E-A78E-2EB266277FBB}"/>
              </a:ext>
            </a:extLst>
          </p:cNvPr>
          <p:cNvSpPr/>
          <p:nvPr/>
        </p:nvSpPr>
        <p:spPr>
          <a:xfrm>
            <a:off x="8034547" y="2557243"/>
            <a:ext cx="421348" cy="3788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69F5D2A-926E-43DB-8062-B39BEB1D89F1}"/>
              </a:ext>
            </a:extLst>
          </p:cNvPr>
          <p:cNvSpPr/>
          <p:nvPr/>
        </p:nvSpPr>
        <p:spPr>
          <a:xfrm>
            <a:off x="10342997" y="5260315"/>
            <a:ext cx="317574" cy="285518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C28C55D-D08F-4683-9047-CEBA61BC8E6B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</a:t>
            </a:r>
            <a:r>
              <a:rPr lang="pt-BR" sz="1400" dirty="0">
                <a:solidFill>
                  <a:srgbClr val="0070C0"/>
                </a:solidFill>
              </a:rPr>
              <a:t> •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4187097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7" y="1825624"/>
            <a:ext cx="5257803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BENEFÍCIO PROPORCIONAL DIFERIDO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Mantém vinculado ao Plano sem contribuição;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O benefício calculado de forma proporcional ao tempo de contribuição na FRG;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A opção pelo BPD permite opção posterior pela portabilidade,  resgate ou solicitar o benefício FRG.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Carência: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3 (três) anos de vinculação ao plano.</a:t>
            </a:r>
            <a:endParaRPr lang="pt-BR" sz="2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algn="just">
              <a:buClr>
                <a:srgbClr val="548235"/>
              </a:buClr>
              <a:buFont typeface="Wingdings" panose="05000000000000000000" pitchFamily="2" charset="2"/>
              <a:buChar char="§"/>
            </a:pPr>
            <a:endParaRPr lang="pt-BR" sz="200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AINDA NÃO POSSO ME APOSENTAR. O QUE FAZER?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Gráfico 9" descr="Quadrados preenchidos com quadrados pequenos">
            <a:extLst>
              <a:ext uri="{FF2B5EF4-FFF2-40B4-BE49-F238E27FC236}">
                <a16:creationId xmlns:a16="http://schemas.microsoft.com/office/drawing/2014/main" id="{0704FFD1-9A18-470B-94D1-518F645D2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5517632" y="1903660"/>
            <a:ext cx="5671722" cy="567172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66AE96B-46F2-4F33-BFDE-BAA448E6C176}"/>
              </a:ext>
            </a:extLst>
          </p:cNvPr>
          <p:cNvSpPr/>
          <p:nvPr/>
        </p:nvSpPr>
        <p:spPr>
          <a:xfrm>
            <a:off x="9429516" y="2125592"/>
            <a:ext cx="1826963" cy="16425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148EF22-E1DB-43A3-9479-D3008DEBA4FB}"/>
              </a:ext>
            </a:extLst>
          </p:cNvPr>
          <p:cNvSpPr/>
          <p:nvPr/>
        </p:nvSpPr>
        <p:spPr>
          <a:xfrm>
            <a:off x="11367201" y="4007976"/>
            <a:ext cx="421348" cy="3788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AFCE9431-ABDA-46DA-98E4-7169A739E3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97" y="2226866"/>
            <a:ext cx="1440000" cy="1440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74923A2-D0CE-4E18-B0A5-773063291BF3}"/>
              </a:ext>
            </a:extLst>
          </p:cNvPr>
          <p:cNvSpPr/>
          <p:nvPr/>
        </p:nvSpPr>
        <p:spPr>
          <a:xfrm>
            <a:off x="8224090" y="2636851"/>
            <a:ext cx="317574" cy="285518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AF0BAF3-625D-4F96-9BD9-8FC3A616FA4B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2783105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7" y="1825624"/>
            <a:ext cx="5257803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PORTABILIDADE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Transferir os recursos financeiros </a:t>
            </a:r>
            <a:r>
              <a:rPr lang="pt-BR" sz="2000" i="0" dirty="0" err="1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corres-pondentes</a:t>
            </a: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 ao direito acumulado para outro plano de benefícios de caráter previdenciário;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Extingue-se todas obrigações da Real Grandeza em relação ao participante e seus </a:t>
            </a:r>
            <a:r>
              <a:rPr lang="pt-BR" sz="2000" i="0" dirty="0" err="1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beneficiá-rios</a:t>
            </a: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;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É vedado que os recursos financeiros </a:t>
            </a:r>
            <a:r>
              <a:rPr lang="pt-BR" sz="2000" i="0" dirty="0" err="1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corres-pondentes</a:t>
            </a: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 transitem pelos participantes dos planos de benefícios, sob qualquer forma.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Carência: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3 (três) anos de vinculação ao plano.</a:t>
            </a:r>
          </a:p>
          <a:p>
            <a:pPr marL="0" indent="0" algn="just">
              <a:buClr>
                <a:srgbClr val="0070C0"/>
              </a:buClr>
              <a:buNone/>
            </a:pPr>
            <a:endParaRPr lang="pt-BR" sz="200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algn="just">
              <a:buClr>
                <a:srgbClr val="548235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algn="just">
              <a:buClr>
                <a:srgbClr val="548235"/>
              </a:buClr>
              <a:buFont typeface="Wingdings" panose="05000000000000000000" pitchFamily="2" charset="2"/>
              <a:buChar char="§"/>
            </a:pPr>
            <a:endParaRPr lang="pt-BR" sz="200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AINDA NÃO POSSO ME APOSENTAR. O QUE FAZER?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Gráfico 10" descr="Quadrados preenchidos com quadrados pequenos">
            <a:extLst>
              <a:ext uri="{FF2B5EF4-FFF2-40B4-BE49-F238E27FC236}">
                <a16:creationId xmlns:a16="http://schemas.microsoft.com/office/drawing/2014/main" id="{136FA4EB-413B-4688-A0C5-AAF383A9F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5517632" y="1903660"/>
            <a:ext cx="5671722" cy="567172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5B650973-8128-4BD6-A0FB-282FCA930907}"/>
              </a:ext>
            </a:extLst>
          </p:cNvPr>
          <p:cNvSpPr/>
          <p:nvPr/>
        </p:nvSpPr>
        <p:spPr>
          <a:xfrm>
            <a:off x="9429516" y="2125592"/>
            <a:ext cx="1826963" cy="16425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4B6D2E9-9B56-4F78-9706-39929BC37464}"/>
              </a:ext>
            </a:extLst>
          </p:cNvPr>
          <p:cNvSpPr/>
          <p:nvPr/>
        </p:nvSpPr>
        <p:spPr>
          <a:xfrm>
            <a:off x="10132323" y="4751689"/>
            <a:ext cx="421348" cy="3788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AAFA699-EFC3-4BBD-B708-4BBDF8305958}"/>
              </a:ext>
            </a:extLst>
          </p:cNvPr>
          <p:cNvSpPr/>
          <p:nvPr/>
        </p:nvSpPr>
        <p:spPr>
          <a:xfrm>
            <a:off x="8610853" y="2258934"/>
            <a:ext cx="317574" cy="285518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3BFF8DA3-0D57-499D-9578-61779723B0E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97" y="2221009"/>
            <a:ext cx="1440000" cy="14400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13CC1284-7963-41D6-AFBB-886D9F1C4C03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2481029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7" y="1825624"/>
            <a:ext cx="5257803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RESGATE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Recebimento somente das contribuições do Participante;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Desligamento do Plano de Benefícios e da cessação do vínculo empregatício com a patrocinadora;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Renúncia irretratável e definitiva, qualquer outro benefício ou instituto oferecido por este plano, 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Extingue-se todas obrigações da Real Grandeza em relação ao participante e seus </a:t>
            </a:r>
            <a:r>
              <a:rPr lang="pt-BR" sz="2000" i="0" dirty="0" err="1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bene-ficiários</a:t>
            </a: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;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Carência: Não há.</a:t>
            </a:r>
          </a:p>
          <a:p>
            <a:pPr marL="0" indent="0" algn="just">
              <a:buClr>
                <a:srgbClr val="0070C0"/>
              </a:buClr>
              <a:buNone/>
            </a:pPr>
            <a:endParaRPr lang="pt-BR" sz="200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algn="just">
              <a:buClr>
                <a:srgbClr val="548235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algn="just">
              <a:buClr>
                <a:srgbClr val="548235"/>
              </a:buClr>
              <a:buFont typeface="Wingdings" panose="05000000000000000000" pitchFamily="2" charset="2"/>
              <a:buChar char="§"/>
            </a:pPr>
            <a:endParaRPr lang="pt-BR" sz="200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AINDA NÃO POSSO ME APOSENTAR. O QUE FAZER?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Gráfico 10" descr="Quadrados preenchidos com quadrados pequenos">
            <a:extLst>
              <a:ext uri="{FF2B5EF4-FFF2-40B4-BE49-F238E27FC236}">
                <a16:creationId xmlns:a16="http://schemas.microsoft.com/office/drawing/2014/main" id="{0A1AAC68-9A57-4493-B3BD-EE620D1CB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5517632" y="1903660"/>
            <a:ext cx="5671722" cy="567172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FBF7A4E-A3F6-41A3-9C16-DD388AE20D33}"/>
              </a:ext>
            </a:extLst>
          </p:cNvPr>
          <p:cNvSpPr/>
          <p:nvPr/>
        </p:nvSpPr>
        <p:spPr>
          <a:xfrm>
            <a:off x="9429516" y="2125592"/>
            <a:ext cx="1826963" cy="16425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806DB1B-C3AA-4A17-B7B4-D8392DD8D709}"/>
              </a:ext>
            </a:extLst>
          </p:cNvPr>
          <p:cNvSpPr/>
          <p:nvPr/>
        </p:nvSpPr>
        <p:spPr>
          <a:xfrm>
            <a:off x="7811508" y="2473259"/>
            <a:ext cx="421348" cy="3788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B0D777D-1FF8-4ECD-8BD6-CFA7652685B2}"/>
              </a:ext>
            </a:extLst>
          </p:cNvPr>
          <p:cNvSpPr/>
          <p:nvPr/>
        </p:nvSpPr>
        <p:spPr>
          <a:xfrm>
            <a:off x="10304868" y="5041036"/>
            <a:ext cx="317574" cy="285518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04C7D4BA-4E98-4705-AFDC-5FAF3BC4A88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97" y="2226866"/>
            <a:ext cx="1440000" cy="14400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75FF308-E1E6-46ED-9C29-4909867F98EA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3593734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AINDA NÃO POSSO ME APOSENTAR. O QUE FAZER?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1" name="Espaço Reservado para Conteúdo 3">
            <a:extLst>
              <a:ext uri="{FF2B5EF4-FFF2-40B4-BE49-F238E27FC236}">
                <a16:creationId xmlns:a16="http://schemas.microsoft.com/office/drawing/2014/main" id="{305D8C01-FB71-43F0-B9E5-67A614263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149229"/>
              </p:ext>
            </p:extLst>
          </p:nvPr>
        </p:nvGraphicFramePr>
        <p:xfrm>
          <a:off x="1487606" y="1825625"/>
          <a:ext cx="10396248" cy="450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4B23F9A7-EED5-4A9D-AA3C-092127BCCA36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3315611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741081B-3D74-430A-8B4A-827A5F67BF77}"/>
              </a:ext>
            </a:extLst>
          </p:cNvPr>
          <p:cNvSpPr/>
          <p:nvPr/>
        </p:nvSpPr>
        <p:spPr>
          <a:xfrm>
            <a:off x="900000" y="1617785"/>
            <a:ext cx="11292000" cy="37279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95C6123-496F-4C1C-A12A-5A03CA4476EA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</a:t>
            </a:r>
            <a:r>
              <a:rPr lang="pt-BR" sz="1400" dirty="0">
                <a:solidFill>
                  <a:srgbClr val="0070C0"/>
                </a:solidFill>
              </a:rPr>
              <a:t> •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GERÊNCIA DE BENEFÍCIOS PREVIDENCIÁRIOS | REAL GRANDEZA 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88461ED2-25C3-45F1-AA6F-39CF09E059A5}"/>
              </a:ext>
            </a:extLst>
          </p:cNvPr>
          <p:cNvSpPr txBox="1">
            <a:spLocks/>
          </p:cNvSpPr>
          <p:nvPr/>
        </p:nvSpPr>
        <p:spPr>
          <a:xfrm rot="16200000" flipH="1">
            <a:off x="-2526594" y="3497971"/>
            <a:ext cx="5953185" cy="766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b="1" dirty="0">
                <a:solidFill>
                  <a:srgbClr val="0070C0"/>
                </a:solidFill>
                <a:latin typeface="+mn-lt"/>
              </a:rPr>
              <a:t>// </a:t>
            </a:r>
            <a:r>
              <a:rPr lang="pt-BR" sz="2400" b="1" i="0" dirty="0">
                <a:solidFill>
                  <a:srgbClr val="0070C0"/>
                </a:solidFill>
                <a:effectLst/>
                <a:latin typeface="+mn-lt"/>
              </a:rPr>
              <a:t>INFORME DE BENEFÍCIO FUTURO</a:t>
            </a:r>
            <a:endParaRPr lang="pt-BR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800F2CF4-B066-44BA-AEF7-4A3054AB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084" y="1617784"/>
            <a:ext cx="5978769" cy="3727940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1900" dirty="0">
                <a:solidFill>
                  <a:schemeClr val="bg1"/>
                </a:solidFill>
                <a:cs typeface="Arial" panose="020B0604020202020204" pitchFamily="34" charset="0"/>
              </a:rPr>
              <a:t>Trimestralmente o participante recebe um resumo contendo uma estimativa do seu Benefício Futuro. Esse cálculo estimado é encaminhado por e-mail e todos poderão personalizar suas projeções, tornando-as exclusivas.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900" b="0" i="0" dirty="0">
                <a:solidFill>
                  <a:schemeClr val="bg1"/>
                </a:solidFill>
                <a:effectLst/>
              </a:rPr>
              <a:t>Na simulação constam as informações do saldo de conta atualizado e a data prevista para aposentadoria.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1900" dirty="0">
                <a:solidFill>
                  <a:schemeClr val="bg1"/>
                </a:solidFill>
              </a:rPr>
              <a:t>O Informe também apresenta uma comparação entre as três formas de recebimento de benefício possíveis: Prazo Determinado, Percentual do Saldo e Renda Vitalícia.</a:t>
            </a:r>
            <a:endParaRPr lang="pt-BR" sz="1900" b="1" i="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8" name="Imagem 7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E8F23070-982D-429D-9302-9FB2769A74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r="1971" b="25608"/>
          <a:stretch/>
        </p:blipFill>
        <p:spPr>
          <a:xfrm>
            <a:off x="1400174" y="310502"/>
            <a:ext cx="4067175" cy="616762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706B541-AE86-4B26-9A73-891690DD0C5F}"/>
              </a:ext>
            </a:extLst>
          </p:cNvPr>
          <p:cNvSpPr/>
          <p:nvPr/>
        </p:nvSpPr>
        <p:spPr>
          <a:xfrm>
            <a:off x="3014028" y="1322173"/>
            <a:ext cx="1112108" cy="90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880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7" y="1825624"/>
            <a:ext cx="5257803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PORTAL DO PARTICIPANTE</a:t>
            </a:r>
          </a:p>
          <a:p>
            <a:pPr marL="0" indent="0" algn="just">
              <a:buClr>
                <a:srgbClr val="548235"/>
              </a:buClr>
              <a:buNone/>
            </a:pP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Disponível no Portal da FRG, o Simulador do Plano CD ajuda você a planejar seu futuro. A ferramenta possibilita simular o impacto no aumento do percentual de contribuição e acompanhar a atualização dos valores para que você possa avaliar sua expectativa de renda futura.</a:t>
            </a:r>
          </a:p>
          <a:p>
            <a:pPr marL="0" indent="0" algn="just">
              <a:buClr>
                <a:srgbClr val="548235"/>
              </a:buClr>
              <a:buNone/>
            </a:pPr>
            <a:endParaRPr lang="pt-BR" sz="2000" b="1" i="0" dirty="0">
              <a:solidFill>
                <a:srgbClr val="548235"/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Clr>
                <a:srgbClr val="548235"/>
              </a:buClr>
              <a:buNone/>
            </a:pPr>
            <a:r>
              <a:rPr lang="pt-BR" sz="2000" b="1" i="0" dirty="0">
                <a:solidFill>
                  <a:srgbClr val="0070C0"/>
                </a:solidFill>
                <a:effectLst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 aqui</a:t>
            </a:r>
            <a:r>
              <a:rPr lang="pt-BR" sz="2000" b="1" i="0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pt-BR" sz="2000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e acesse o simulador.</a:t>
            </a:r>
          </a:p>
          <a:p>
            <a:pPr algn="just">
              <a:buClr>
                <a:srgbClr val="548235"/>
              </a:buClr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algn="just">
              <a:buClr>
                <a:srgbClr val="548235"/>
              </a:buClr>
              <a:buFont typeface="Wingdings" panose="05000000000000000000" pitchFamily="2" charset="2"/>
              <a:buChar char="§"/>
            </a:pPr>
            <a:endParaRPr lang="pt-BR" sz="200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SIMULADORES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061B6304-8B50-401E-AA2C-9549B608479A}"/>
              </a:ext>
            </a:extLst>
          </p:cNvPr>
          <p:cNvGrpSpPr/>
          <p:nvPr/>
        </p:nvGrpSpPr>
        <p:grpSpPr>
          <a:xfrm>
            <a:off x="6667500" y="1820810"/>
            <a:ext cx="7049499" cy="4226945"/>
            <a:chOff x="6667500" y="1582964"/>
            <a:chExt cx="7049499" cy="422694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53DF95E0-3985-4FDB-A6B6-799805655BEB}"/>
                </a:ext>
              </a:extLst>
            </p:cNvPr>
            <p:cNvGrpSpPr/>
            <p:nvPr/>
          </p:nvGrpSpPr>
          <p:grpSpPr>
            <a:xfrm>
              <a:off x="7635957" y="1952663"/>
              <a:ext cx="5112585" cy="3208251"/>
              <a:chOff x="537341" y="5409406"/>
              <a:chExt cx="6728463" cy="4222248"/>
            </a:xfrm>
          </p:grpSpPr>
          <p:grpSp>
            <p:nvGrpSpPr>
              <p:cNvPr id="12" name="Agrupar 11">
                <a:extLst>
                  <a:ext uri="{FF2B5EF4-FFF2-40B4-BE49-F238E27FC236}">
                    <a16:creationId xmlns:a16="http://schemas.microsoft.com/office/drawing/2014/main" id="{B6099691-05F7-4F02-90ED-CA31E6962F8A}"/>
                  </a:ext>
                </a:extLst>
              </p:cNvPr>
              <p:cNvGrpSpPr/>
              <p:nvPr/>
            </p:nvGrpSpPr>
            <p:grpSpPr>
              <a:xfrm>
                <a:off x="537341" y="5409406"/>
                <a:ext cx="6728463" cy="4222248"/>
                <a:chOff x="2150705" y="5448841"/>
                <a:chExt cx="6728463" cy="4222248"/>
              </a:xfrm>
            </p:grpSpPr>
            <p:pic>
              <p:nvPicPr>
                <p:cNvPr id="14" name="Imagem 13">
                  <a:extLst>
                    <a:ext uri="{FF2B5EF4-FFF2-40B4-BE49-F238E27FC236}">
                      <a16:creationId xmlns:a16="http://schemas.microsoft.com/office/drawing/2014/main" id="{042A7231-6575-44CA-9433-924A5D8347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93080"/>
                <a:stretch/>
              </p:blipFill>
              <p:spPr>
                <a:xfrm>
                  <a:off x="2150705" y="9243083"/>
                  <a:ext cx="6728463" cy="428006"/>
                </a:xfrm>
                <a:prstGeom prst="rect">
                  <a:avLst/>
                </a:prstGeom>
              </p:spPr>
            </p:pic>
            <p:pic>
              <p:nvPicPr>
                <p:cNvPr id="15" name="Imagem 14">
                  <a:extLst>
                    <a:ext uri="{FF2B5EF4-FFF2-40B4-BE49-F238E27FC236}">
                      <a16:creationId xmlns:a16="http://schemas.microsoft.com/office/drawing/2014/main" id="{C51DCDFF-E9C3-4443-BEB4-7EDB24655E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50705" y="5448841"/>
                  <a:ext cx="6728463" cy="3808564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m 12" descr="Interface gráfica do usuário, Texto, Aplicativo, Email&#10;&#10;Descrição gerada automaticamente">
                <a:extLst>
                  <a:ext uri="{FF2B5EF4-FFF2-40B4-BE49-F238E27FC236}">
                    <a16:creationId xmlns:a16="http://schemas.microsoft.com/office/drawing/2014/main" id="{8538DCAA-56DA-48BA-85B9-FD851A8E0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127" y="6036307"/>
                <a:ext cx="6491623" cy="3167341"/>
              </a:xfrm>
              <a:prstGeom prst="rect">
                <a:avLst/>
              </a:prstGeom>
            </p:spPr>
          </p:pic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EC64C9E0-E0EA-441B-824F-C22EA46DC1AD}"/>
                </a:ext>
              </a:extLst>
            </p:cNvPr>
            <p:cNvGrpSpPr/>
            <p:nvPr/>
          </p:nvGrpSpPr>
          <p:grpSpPr>
            <a:xfrm>
              <a:off x="7603113" y="1865813"/>
              <a:ext cx="5155799" cy="3424229"/>
              <a:chOff x="494117" y="5409406"/>
              <a:chExt cx="6785335" cy="4506488"/>
            </a:xfrm>
          </p:grpSpPr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4DBC3E5E-9B45-4BD1-A0CD-25F352E3DF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5032" t="13579" r="17038" b="6178"/>
              <a:stretch/>
            </p:blipFill>
            <p:spPr>
              <a:xfrm>
                <a:off x="494117" y="5409406"/>
                <a:ext cx="6785335" cy="4506488"/>
              </a:xfrm>
              <a:prstGeom prst="rect">
                <a:avLst/>
              </a:prstGeom>
            </p:spPr>
          </p:pic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92478EC-BEAE-4589-97A2-81D6C697DFDF}"/>
                  </a:ext>
                </a:extLst>
              </p:cNvPr>
              <p:cNvSpPr/>
              <p:nvPr/>
            </p:nvSpPr>
            <p:spPr>
              <a:xfrm>
                <a:off x="496126" y="5472819"/>
                <a:ext cx="243840" cy="355668"/>
              </a:xfrm>
              <a:prstGeom prst="rect">
                <a:avLst/>
              </a:prstGeom>
              <a:solidFill>
                <a:srgbClr val="880E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19" name="Imagem 18" descr="Tela de computador com fundo preto&#10;&#10;Descrição gerada automaticamente">
              <a:extLst>
                <a:ext uri="{FF2B5EF4-FFF2-40B4-BE49-F238E27FC236}">
                  <a16:creationId xmlns:a16="http://schemas.microsoft.com/office/drawing/2014/main" id="{E1BDA1A9-A9FF-442D-80D4-4647147AC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67500" y="1582964"/>
              <a:ext cx="7049499" cy="4226945"/>
            </a:xfrm>
            <a:prstGeom prst="rect">
              <a:avLst/>
            </a:prstGeom>
            <a:effectLst/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A95C6123-496F-4C1C-A12A-5A03CA4476EA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</a:t>
            </a:r>
            <a:r>
              <a:rPr lang="pt-BR" sz="1400" dirty="0">
                <a:solidFill>
                  <a:srgbClr val="0070C0"/>
                </a:solidFill>
              </a:rPr>
              <a:t> •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3214296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AF73768-E1A4-416F-84D3-84B064723EC3}"/>
              </a:ext>
            </a:extLst>
          </p:cNvPr>
          <p:cNvSpPr/>
          <p:nvPr/>
        </p:nvSpPr>
        <p:spPr>
          <a:xfrm>
            <a:off x="0" y="0"/>
            <a:ext cx="12192000" cy="25988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184502C-4D56-41F6-97A0-6A90AC167EA7}"/>
              </a:ext>
            </a:extLst>
          </p:cNvPr>
          <p:cNvSpPr/>
          <p:nvPr/>
        </p:nvSpPr>
        <p:spPr>
          <a:xfrm>
            <a:off x="11292000" y="0"/>
            <a:ext cx="900000" cy="2598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Texto&#10;&#10;Descrição gerada automaticamente">
            <a:extLst>
              <a:ext uri="{FF2B5EF4-FFF2-40B4-BE49-F238E27FC236}">
                <a16:creationId xmlns:a16="http://schemas.microsoft.com/office/drawing/2014/main" id="{96D3698B-AAB4-4E4A-946F-545C99F0D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50" y="435878"/>
            <a:ext cx="4177289" cy="162837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7A91F1-79FA-44B5-B8F8-D15456D0DF09}"/>
              </a:ext>
            </a:extLst>
          </p:cNvPr>
          <p:cNvSpPr txBox="1"/>
          <p:nvPr/>
        </p:nvSpPr>
        <p:spPr>
          <a:xfrm>
            <a:off x="394250" y="3289684"/>
            <a:ext cx="58408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Em caso de dúvidas, entre em contato</a:t>
            </a:r>
            <a:br>
              <a:rPr lang="pt-BR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pelos canais abaixo:</a:t>
            </a:r>
          </a:p>
          <a:p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E-mail: grp@frg.com.br</a:t>
            </a:r>
            <a:br>
              <a:rPr lang="pt-BR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Rio de Janeiro: (21) 2528-6800</a:t>
            </a:r>
            <a:br>
              <a:rPr lang="pt-BR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Outras localidades: 0800 282 6800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0D234B0-B40C-4D32-B539-0304930084FD}"/>
              </a:ext>
            </a:extLst>
          </p:cNvPr>
          <p:cNvSpPr/>
          <p:nvPr/>
        </p:nvSpPr>
        <p:spPr>
          <a:xfrm>
            <a:off x="11292000" y="800065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320DEA4-815C-4DB4-B4A2-B964635A1D23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GBP</a:t>
            </a:r>
            <a:r>
              <a:rPr lang="pt-BR" sz="1400" dirty="0">
                <a:solidFill>
                  <a:srgbClr val="0070C0"/>
                </a:solidFill>
              </a:rPr>
              <a:t> • </a:t>
            </a:r>
            <a:r>
              <a:rPr lang="pt-BR" sz="1400" dirty="0">
                <a:solidFill>
                  <a:schemeClr val="bg1"/>
                </a:solidFill>
              </a:rPr>
              <a:t>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105209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580777A-480E-477E-9BBF-FCF06A8438EE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LEGISLAÇÃO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15FEF1F9-A454-4D65-8333-EDDCE9993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825624"/>
            <a:ext cx="10474154" cy="4667249"/>
          </a:xfrm>
        </p:spPr>
        <p:txBody>
          <a:bodyPr numCol="1" spcCol="180000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000" b="1" i="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FISCALIZAÇÃO E SUPERVISÃO</a:t>
            </a:r>
            <a:endParaRPr lang="pt-BR" sz="20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Clr>
                <a:srgbClr val="548235"/>
              </a:buClr>
              <a:buNone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Todas as Entidade Fechadas de Previdência Complementar submetem-se à fiscalização da Superintendência Nacional de Previdência Complementar – PREVIC, subordinada ao Ministério da Economia. </a:t>
            </a:r>
          </a:p>
          <a:p>
            <a:pPr marL="0" indent="0" algn="just">
              <a:lnSpc>
                <a:spcPct val="100000"/>
              </a:lnSpc>
              <a:buClr>
                <a:srgbClr val="548235"/>
              </a:buClr>
              <a:buNone/>
            </a:pPr>
            <a:endParaRPr lang="pt-BR" sz="20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8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Legislação específica: </a:t>
            </a:r>
          </a:p>
          <a:p>
            <a:pPr marL="0" indent="0" algn="just">
              <a:buNone/>
            </a:pPr>
            <a:r>
              <a:rPr lang="pt-BR" sz="1800" u="sng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Lei Complementar Nº 108, de 29 de maio de 2001;</a:t>
            </a:r>
          </a:p>
          <a:p>
            <a:pPr marL="0" indent="0" algn="just">
              <a:buNone/>
            </a:pPr>
            <a:r>
              <a:rPr lang="pt-BR" sz="1800" u="sng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Lei Complementar Nº 109, de 29 de maio de 2001;</a:t>
            </a:r>
          </a:p>
          <a:p>
            <a:pPr marL="0" indent="0" algn="just">
              <a:buNone/>
            </a:pPr>
            <a:endParaRPr lang="pt-BR" sz="1800" u="sng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8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1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91B9C4C4-1DEB-43B7-915C-0D87A85327E8}"/>
              </a:ext>
            </a:extLst>
          </p:cNvPr>
          <p:cNvSpPr/>
          <p:nvPr/>
        </p:nvSpPr>
        <p:spPr>
          <a:xfrm>
            <a:off x="0" y="-2"/>
            <a:ext cx="900000" cy="68580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ADD0AF36-C127-43D9-927A-B32AA0805F96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249449C6-609C-4FA3-AA90-31FE2CC8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 flipH="1">
            <a:off x="-2526594" y="3497971"/>
            <a:ext cx="5953185" cy="766876"/>
          </a:xfrm>
        </p:spPr>
        <p:txBody>
          <a:bodyPr>
            <a:normAutofit/>
          </a:bodyPr>
          <a:lstStyle/>
          <a:p>
            <a:pPr algn="r"/>
            <a:r>
              <a:rPr lang="pt-BR" sz="2400" b="1" i="0" dirty="0">
                <a:solidFill>
                  <a:srgbClr val="0070C0"/>
                </a:solidFill>
                <a:effectLst/>
                <a:latin typeface="+mn-lt"/>
              </a:rPr>
              <a:t>// LEGISLAÇÃO</a:t>
            </a:r>
            <a:endParaRPr lang="pt-BR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403FA01-A576-43CF-B7EB-BB458C4AC6EB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5F4BC6A-5638-450A-B783-D049E3B04150}"/>
              </a:ext>
            </a:extLst>
          </p:cNvPr>
          <p:cNvSpPr/>
          <p:nvPr/>
        </p:nvSpPr>
        <p:spPr>
          <a:xfrm>
            <a:off x="6713625" y="914508"/>
            <a:ext cx="4496464" cy="23540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CÂMARA DE RECURSOS DA PREVIDÊNCIA COMPLEMENTAR</a:t>
            </a:r>
          </a:p>
          <a:p>
            <a:pPr algn="ctr"/>
            <a:r>
              <a:rPr lang="pt-BR" sz="2000" b="1" dirty="0"/>
              <a:t>(CRPC)</a:t>
            </a:r>
          </a:p>
          <a:p>
            <a:pPr algn="ctr"/>
            <a:endParaRPr lang="pt-BR" dirty="0"/>
          </a:p>
          <a:p>
            <a:pPr algn="ctr"/>
            <a:r>
              <a:rPr lang="pt-BR" sz="2000" dirty="0">
                <a:solidFill>
                  <a:srgbClr val="00B0F0"/>
                </a:solidFill>
              </a:rPr>
              <a:t>INSTÂNCIA RECURSAL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65C18FE-124B-4EAC-B0A3-F097BD7BCE6C}"/>
              </a:ext>
            </a:extLst>
          </p:cNvPr>
          <p:cNvSpPr/>
          <p:nvPr/>
        </p:nvSpPr>
        <p:spPr>
          <a:xfrm>
            <a:off x="6713625" y="3810000"/>
            <a:ext cx="4496464" cy="23540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SUPERINTENDÊNCIA NACIONAL DE PREVIDÊNCIA COMPLEMENTAR</a:t>
            </a:r>
          </a:p>
          <a:p>
            <a:pPr algn="ctr"/>
            <a:r>
              <a:rPr lang="pt-BR" sz="2000" b="1" dirty="0"/>
              <a:t>(PREVIC)</a:t>
            </a:r>
          </a:p>
          <a:p>
            <a:pPr algn="ctr"/>
            <a:endParaRPr lang="pt-BR" dirty="0"/>
          </a:p>
          <a:p>
            <a:pPr algn="ctr"/>
            <a:r>
              <a:rPr lang="pt-BR" sz="2000" dirty="0">
                <a:solidFill>
                  <a:srgbClr val="00B0F0"/>
                </a:solidFill>
              </a:rPr>
              <a:t>SUPERVISÃO E FISCALIZAÇÃO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FFB34BF-F21E-4070-81B4-1A9ACA691098}"/>
              </a:ext>
            </a:extLst>
          </p:cNvPr>
          <p:cNvSpPr/>
          <p:nvPr/>
        </p:nvSpPr>
        <p:spPr>
          <a:xfrm>
            <a:off x="1599536" y="914508"/>
            <a:ext cx="4496464" cy="23540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CONSELHO NACIONAL DE PREVIDÊNCIA COMPLEMENTAR</a:t>
            </a:r>
          </a:p>
          <a:p>
            <a:pPr algn="ctr"/>
            <a:r>
              <a:rPr lang="pt-BR" sz="2000" b="1" dirty="0"/>
              <a:t>(CNPC)</a:t>
            </a:r>
          </a:p>
          <a:p>
            <a:pPr algn="ctr"/>
            <a:endParaRPr lang="pt-BR" dirty="0"/>
          </a:p>
          <a:p>
            <a:pPr algn="ctr"/>
            <a:r>
              <a:rPr lang="pt-BR" sz="2000" dirty="0">
                <a:solidFill>
                  <a:srgbClr val="00B0F0"/>
                </a:solidFill>
              </a:rPr>
              <a:t>REGULAÇÃO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D7DC772-2A1D-4487-81C1-5D75137EBD72}"/>
              </a:ext>
            </a:extLst>
          </p:cNvPr>
          <p:cNvSpPr/>
          <p:nvPr/>
        </p:nvSpPr>
        <p:spPr>
          <a:xfrm>
            <a:off x="1599536" y="3810000"/>
            <a:ext cx="4496464" cy="23540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SECRETARIA DE POLÍTICAS DE PREVIDÊNCIA COMPLEMENTAR</a:t>
            </a:r>
          </a:p>
          <a:p>
            <a:pPr algn="ctr"/>
            <a:r>
              <a:rPr lang="pt-BR" sz="2000" b="1" dirty="0"/>
              <a:t>(SPPS/MPS)</a:t>
            </a:r>
          </a:p>
          <a:p>
            <a:pPr algn="ctr"/>
            <a:endParaRPr lang="pt-BR" dirty="0">
              <a:solidFill>
                <a:srgbClr val="92D050"/>
              </a:solidFill>
            </a:endParaRPr>
          </a:p>
          <a:p>
            <a:pPr algn="ctr"/>
            <a:r>
              <a:rPr lang="pt-BR" sz="2000" dirty="0">
                <a:solidFill>
                  <a:srgbClr val="00B0F0"/>
                </a:solidFill>
              </a:rPr>
              <a:t>FORMULAÇÃO DE POLÍTICAS</a:t>
            </a:r>
          </a:p>
        </p:txBody>
      </p:sp>
      <p:sp>
        <p:nvSpPr>
          <p:cNvPr id="4" name="Seta: Quádrupla 3">
            <a:extLst>
              <a:ext uri="{FF2B5EF4-FFF2-40B4-BE49-F238E27FC236}">
                <a16:creationId xmlns:a16="http://schemas.microsoft.com/office/drawing/2014/main" id="{74BC8018-F9AD-4CFF-B4CA-19B0441B4E51}"/>
              </a:ext>
            </a:extLst>
          </p:cNvPr>
          <p:cNvSpPr/>
          <p:nvPr/>
        </p:nvSpPr>
        <p:spPr>
          <a:xfrm rot="2700000">
            <a:off x="5697454" y="2842003"/>
            <a:ext cx="1383208" cy="1383208"/>
          </a:xfrm>
          <a:prstGeom prst="quadArrow">
            <a:avLst>
              <a:gd name="adj1" fmla="val 19789"/>
              <a:gd name="adj2" fmla="val 18433"/>
              <a:gd name="adj3" fmla="val 1978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da Esquerda para a Direita 4">
            <a:extLst>
              <a:ext uri="{FF2B5EF4-FFF2-40B4-BE49-F238E27FC236}">
                <a16:creationId xmlns:a16="http://schemas.microsoft.com/office/drawing/2014/main" id="{D82F26FC-FE6C-468B-86A5-6CCC44DCBBE4}"/>
              </a:ext>
            </a:extLst>
          </p:cNvPr>
          <p:cNvSpPr/>
          <p:nvPr/>
        </p:nvSpPr>
        <p:spPr>
          <a:xfrm>
            <a:off x="5680618" y="1813155"/>
            <a:ext cx="1416879" cy="573991"/>
          </a:xfrm>
          <a:prstGeom prst="leftRightArrow">
            <a:avLst>
              <a:gd name="adj1" fmla="val 50001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: da Esquerda para a Direita 25">
            <a:extLst>
              <a:ext uri="{FF2B5EF4-FFF2-40B4-BE49-F238E27FC236}">
                <a16:creationId xmlns:a16="http://schemas.microsoft.com/office/drawing/2014/main" id="{C3EB827E-AE82-4EDB-BC0E-ACE7311D831C}"/>
              </a:ext>
            </a:extLst>
          </p:cNvPr>
          <p:cNvSpPr/>
          <p:nvPr/>
        </p:nvSpPr>
        <p:spPr>
          <a:xfrm>
            <a:off x="5680617" y="4700038"/>
            <a:ext cx="1416879" cy="573991"/>
          </a:xfrm>
          <a:prstGeom prst="leftRightArrow">
            <a:avLst>
              <a:gd name="adj1" fmla="val 50001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: da Esquerda para a Direita 34">
            <a:extLst>
              <a:ext uri="{FF2B5EF4-FFF2-40B4-BE49-F238E27FC236}">
                <a16:creationId xmlns:a16="http://schemas.microsoft.com/office/drawing/2014/main" id="{03B3ABF5-E296-4B7A-ADC6-7014954F3BEC}"/>
              </a:ext>
            </a:extLst>
          </p:cNvPr>
          <p:cNvSpPr/>
          <p:nvPr/>
        </p:nvSpPr>
        <p:spPr>
          <a:xfrm rot="16200000">
            <a:off x="8483114" y="3246613"/>
            <a:ext cx="957485" cy="573991"/>
          </a:xfrm>
          <a:prstGeom prst="leftRightArrow">
            <a:avLst>
              <a:gd name="adj1" fmla="val 50001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: da Esquerda para a Direita 35">
            <a:extLst>
              <a:ext uri="{FF2B5EF4-FFF2-40B4-BE49-F238E27FC236}">
                <a16:creationId xmlns:a16="http://schemas.microsoft.com/office/drawing/2014/main" id="{97D92920-0E5B-4DD6-A37C-329ADEE036EA}"/>
              </a:ext>
            </a:extLst>
          </p:cNvPr>
          <p:cNvSpPr/>
          <p:nvPr/>
        </p:nvSpPr>
        <p:spPr>
          <a:xfrm rot="16200000">
            <a:off x="3369025" y="3246613"/>
            <a:ext cx="957485" cy="573991"/>
          </a:xfrm>
          <a:prstGeom prst="leftRightArrow">
            <a:avLst>
              <a:gd name="adj1" fmla="val 50001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76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9691832A-416E-4FE6-99F7-456E38EC4058}"/>
              </a:ext>
            </a:extLst>
          </p:cNvPr>
          <p:cNvSpPr/>
          <p:nvPr/>
        </p:nvSpPr>
        <p:spPr>
          <a:xfrm>
            <a:off x="0" y="-2"/>
            <a:ext cx="900000" cy="68580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B4DE62F-F532-4FEE-B872-8C1F21E1A7BA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3939D3F-C647-4B7F-9C06-4EBB69731FF0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05C30B7D-A4BD-4430-BF46-6F83D6C3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 flipH="1">
            <a:off x="-2526594" y="3497971"/>
            <a:ext cx="5953185" cy="766876"/>
          </a:xfrm>
        </p:spPr>
        <p:txBody>
          <a:bodyPr>
            <a:normAutofit/>
          </a:bodyPr>
          <a:lstStyle/>
          <a:p>
            <a:pPr algn="r"/>
            <a:r>
              <a:rPr lang="pt-BR" sz="2400" b="1" i="0" dirty="0">
                <a:solidFill>
                  <a:srgbClr val="00B0F0"/>
                </a:solidFill>
                <a:effectLst/>
                <a:latin typeface="+mn-lt"/>
              </a:rPr>
              <a:t>// PRINCIPAIS ALTERAÇÕES PREVIDENCIAIS</a:t>
            </a:r>
            <a:endParaRPr lang="pt-BR" sz="2400" b="1" dirty="0">
              <a:solidFill>
                <a:srgbClr val="00B0F0"/>
              </a:solidFill>
              <a:latin typeface="+mn-lt"/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E69489B1-D3F1-4616-83EA-48ADC502A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61536"/>
              </p:ext>
            </p:extLst>
          </p:nvPr>
        </p:nvGraphicFramePr>
        <p:xfrm>
          <a:off x="899997" y="0"/>
          <a:ext cx="11292003" cy="648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001">
                  <a:extLst>
                    <a:ext uri="{9D8B030D-6E8A-4147-A177-3AD203B41FA5}">
                      <a16:colId xmlns:a16="http://schemas.microsoft.com/office/drawing/2014/main" val="794737314"/>
                    </a:ext>
                  </a:extLst>
                </a:gridCol>
                <a:gridCol w="3764001">
                  <a:extLst>
                    <a:ext uri="{9D8B030D-6E8A-4147-A177-3AD203B41FA5}">
                      <a16:colId xmlns:a16="http://schemas.microsoft.com/office/drawing/2014/main" val="1390226097"/>
                    </a:ext>
                  </a:extLst>
                </a:gridCol>
                <a:gridCol w="3764001">
                  <a:extLst>
                    <a:ext uri="{9D8B030D-6E8A-4147-A177-3AD203B41FA5}">
                      <a16:colId xmlns:a16="http://schemas.microsoft.com/office/drawing/2014/main" val="1898546658"/>
                    </a:ext>
                  </a:extLst>
                </a:gridCol>
              </a:tblGrid>
              <a:tr h="216108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FECHAMENTO DE PLANO</a:t>
                      </a:r>
                    </a:p>
                    <a:p>
                      <a:pPr algn="ctr"/>
                      <a:endParaRPr lang="pt-BR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SALDAMENTO DE PLANO</a:t>
                      </a:r>
                    </a:p>
                    <a:p>
                      <a:pPr algn="ctr"/>
                      <a:endParaRPr lang="pt-BR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FUSÃO DE PLANOS E ENTIDADES</a:t>
                      </a:r>
                    </a:p>
                    <a:p>
                      <a:pPr algn="ctr"/>
                      <a:endParaRPr lang="pt-BR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027065"/>
                  </a:ext>
                </a:extLst>
              </a:tr>
              <a:tr h="216108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INCORPORAÇÃO DE PLANOS E ENTIDADES</a:t>
                      </a:r>
                    </a:p>
                    <a:p>
                      <a:pPr algn="ctr"/>
                      <a:endParaRPr lang="pt-BR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CISÃO DE PLANOS</a:t>
                      </a:r>
                    </a:p>
                    <a:p>
                      <a:pPr algn="ctr"/>
                      <a:endParaRPr lang="pt-BR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MIGRAÇÃO INDIVIDUAL ENTRE PLANOS</a:t>
                      </a:r>
                    </a:p>
                    <a:p>
                      <a:pPr algn="ctr"/>
                      <a:endParaRPr lang="pt-BR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30205"/>
                  </a:ext>
                </a:extLst>
              </a:tr>
              <a:tr h="216108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TRANSFERÊNCIA DE GERENCIAMENTO</a:t>
                      </a:r>
                    </a:p>
                    <a:p>
                      <a:pPr algn="ctr"/>
                      <a:endParaRPr lang="pt-BR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RETIRADA DE PATROCÍNIO</a:t>
                      </a:r>
                    </a:p>
                    <a:p>
                      <a:pPr algn="ctr"/>
                      <a:endParaRPr lang="pt-BR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COMPARTILHAMENTO DE RISCO</a:t>
                      </a:r>
                    </a:p>
                    <a:p>
                      <a:pPr algn="ctr"/>
                      <a:endParaRPr lang="pt-BR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242437"/>
                  </a:ext>
                </a:extLst>
              </a:tr>
            </a:tbl>
          </a:graphicData>
        </a:graphic>
      </p:graphicFrame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BD15B024-095C-4B3F-801A-F76021C362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10" y="4622042"/>
            <a:ext cx="1080000" cy="1080000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5E16466D-8DCA-412E-BC9D-BE0B05C014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98" y="4622042"/>
            <a:ext cx="1080000" cy="1080000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884A1205-C5A7-49A6-927C-AFF5E9C02C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76" y="4622042"/>
            <a:ext cx="1080000" cy="1080000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9630FF9A-69D4-485A-8340-429CF1E9743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52" y="2518094"/>
            <a:ext cx="1080000" cy="1080000"/>
          </a:xfrm>
          <a:prstGeom prst="rect">
            <a:avLst/>
          </a:prstGeom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13EBCD7E-E232-4129-A002-7CC94A6022F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98" y="2502052"/>
            <a:ext cx="1080000" cy="1080000"/>
          </a:xfrm>
          <a:prstGeom prst="rect">
            <a:avLst/>
          </a:prstGeom>
        </p:spPr>
      </p:pic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BAFBFDE1-6063-41C4-94D9-C87EC74D1AD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76" y="2502052"/>
            <a:ext cx="1080000" cy="1080000"/>
          </a:xfrm>
          <a:prstGeom prst="rect">
            <a:avLst/>
          </a:prstGeom>
        </p:spPr>
      </p:pic>
      <p:pic>
        <p:nvPicPr>
          <p:cNvPr id="31" name="Imagem 30" descr="Ícone&#10;&#10;Descrição gerada automaticamente">
            <a:extLst>
              <a:ext uri="{FF2B5EF4-FFF2-40B4-BE49-F238E27FC236}">
                <a16:creationId xmlns:a16="http://schemas.microsoft.com/office/drawing/2014/main" id="{3403FAB8-2230-451A-8871-631A76049FC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98" y="414146"/>
            <a:ext cx="1080000" cy="1080000"/>
          </a:xfrm>
          <a:prstGeom prst="rect">
            <a:avLst/>
          </a:prstGeom>
        </p:spPr>
      </p:pic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id="{529B4DDD-BAAF-47BB-993F-323586654E3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10" y="451434"/>
            <a:ext cx="1080000" cy="1080000"/>
          </a:xfrm>
          <a:prstGeom prst="rect">
            <a:avLst/>
          </a:prstGeom>
        </p:spPr>
      </p:pic>
      <p:pic>
        <p:nvPicPr>
          <p:cNvPr id="35" name="Imagem 34" descr="Ícone&#10;&#10;Descrição gerada automaticamente">
            <a:extLst>
              <a:ext uri="{FF2B5EF4-FFF2-40B4-BE49-F238E27FC236}">
                <a16:creationId xmlns:a16="http://schemas.microsoft.com/office/drawing/2014/main" id="{D5E75A38-FC33-428C-99E5-09F4BDB5DB0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76" y="38206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6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8" y="1825624"/>
            <a:ext cx="6573600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O QUE É A RETIRADA DE PATROCÍNIO?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É quando a empresa deixa de ser patrocinadora de um plano de previdência, operado por Entidade Fechada Previdência Complementar.</a:t>
            </a:r>
          </a:p>
          <a:p>
            <a:pPr marL="0" indent="0" algn="just">
              <a:buNone/>
            </a:pPr>
            <a:endParaRPr lang="pt-BR" sz="18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1800" b="1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8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Legislação específica: </a:t>
            </a:r>
          </a:p>
          <a:p>
            <a:pPr marL="0" indent="0" algn="just">
              <a:buNone/>
            </a:pPr>
            <a:r>
              <a:rPr lang="pt-BR" sz="1800" u="sng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Resolução CNPC Nº 11, De 13 de maio de 2013;</a:t>
            </a:r>
          </a:p>
          <a:p>
            <a:pPr marL="0" indent="0" algn="just">
              <a:buNone/>
            </a:pPr>
            <a:r>
              <a:rPr lang="pt-BR" sz="1800" u="sng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Portaria </a:t>
            </a:r>
            <a:r>
              <a:rPr lang="pt-BR" sz="1800" u="sng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Previc</a:t>
            </a:r>
            <a:r>
              <a:rPr lang="pt-BR" sz="1800" u="sng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Nº 324, de 27 de abril de 2020.</a:t>
            </a:r>
          </a:p>
          <a:p>
            <a:pPr marL="0" indent="0" algn="just">
              <a:buNone/>
            </a:pPr>
            <a:endParaRPr lang="pt-BR" sz="1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pt-BR" sz="20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LEGISLAÇÃO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3" name="Gráfico 12" descr="Quadrados preenchidos com quadrados pequenos">
            <a:extLst>
              <a:ext uri="{FF2B5EF4-FFF2-40B4-BE49-F238E27FC236}">
                <a16:creationId xmlns:a16="http://schemas.microsoft.com/office/drawing/2014/main" id="{C0226D53-D3E8-4357-A173-A0BD5B5C3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7029977" y="821151"/>
            <a:ext cx="5671722" cy="5671722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A1673CAF-68DF-4FA3-9EDA-B311E4726ED6}"/>
              </a:ext>
            </a:extLst>
          </p:cNvPr>
          <p:cNvSpPr/>
          <p:nvPr/>
        </p:nvSpPr>
        <p:spPr>
          <a:xfrm>
            <a:off x="9428343" y="2557243"/>
            <a:ext cx="1826963" cy="16425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541F5B1A-2764-4606-9773-5789DF7B407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98" y="2798999"/>
            <a:ext cx="1260000" cy="1260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580777A-480E-477E-9BBF-FCF06A8438EE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867700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580777A-480E-477E-9BBF-FCF06A8438EE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841666"/>
            <a:ext cx="10474154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RETIRADA DE PATROCÍNIO - PROCESSO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LEGISLAÇÃO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9E19A30-CD05-40C3-9E49-58E682E12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149387"/>
              </p:ext>
            </p:extLst>
          </p:nvPr>
        </p:nvGraphicFramePr>
        <p:xfrm>
          <a:off x="1538035" y="3894830"/>
          <a:ext cx="10474154" cy="56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9CA69973-74E9-44B2-95F4-C761B636B308}"/>
              </a:ext>
            </a:extLst>
          </p:cNvPr>
          <p:cNvSpPr/>
          <p:nvPr/>
        </p:nvSpPr>
        <p:spPr>
          <a:xfrm>
            <a:off x="1538034" y="4537513"/>
            <a:ext cx="1896407" cy="10282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Solicitação formal da retirada, com exposição de motivos</a:t>
            </a:r>
          </a:p>
        </p:txBody>
      </p:sp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4C650821-E0EE-452A-9778-8AD324A5C496}"/>
              </a:ext>
            </a:extLst>
          </p:cNvPr>
          <p:cNvSpPr/>
          <p:nvPr/>
        </p:nvSpPr>
        <p:spPr>
          <a:xfrm flipV="1">
            <a:off x="2250233" y="4464716"/>
            <a:ext cx="252000" cy="14400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1BF66F1-5E00-4794-AB7E-0A87D5AF18CE}"/>
              </a:ext>
            </a:extLst>
          </p:cNvPr>
          <p:cNvSpPr/>
          <p:nvPr/>
        </p:nvSpPr>
        <p:spPr>
          <a:xfrm>
            <a:off x="1538034" y="5654026"/>
            <a:ext cx="1080000" cy="25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Patrocinador</a:t>
            </a:r>
          </a:p>
        </p:txBody>
      </p:sp>
      <p:sp>
        <p:nvSpPr>
          <p:cNvPr id="15" name="Triângulo isósceles 14">
            <a:extLst>
              <a:ext uri="{FF2B5EF4-FFF2-40B4-BE49-F238E27FC236}">
                <a16:creationId xmlns:a16="http://schemas.microsoft.com/office/drawing/2014/main" id="{67AD3B3D-1B2B-44C8-A0DF-BB8B7C7BA557}"/>
              </a:ext>
            </a:extLst>
          </p:cNvPr>
          <p:cNvSpPr/>
          <p:nvPr/>
        </p:nvSpPr>
        <p:spPr>
          <a:xfrm flipV="1">
            <a:off x="1940959" y="5565756"/>
            <a:ext cx="252000" cy="144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E36386E-8AB3-48CF-B880-A5C0BEF05BB1}"/>
              </a:ext>
            </a:extLst>
          </p:cNvPr>
          <p:cNvSpPr/>
          <p:nvPr/>
        </p:nvSpPr>
        <p:spPr>
          <a:xfrm>
            <a:off x="3724134" y="4537513"/>
            <a:ext cx="1676401" cy="10282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Vedada a adesão de novos participantes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29FEF12-EF46-424F-8B77-AF29C93C69C3}"/>
              </a:ext>
            </a:extLst>
          </p:cNvPr>
          <p:cNvSpPr/>
          <p:nvPr/>
        </p:nvSpPr>
        <p:spPr>
          <a:xfrm>
            <a:off x="3724133" y="5655123"/>
            <a:ext cx="2060338" cy="723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 Instituído por Opção</a:t>
            </a:r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ED406F03-C804-405A-9AF4-31EF0849B309}"/>
              </a:ext>
            </a:extLst>
          </p:cNvPr>
          <p:cNvSpPr/>
          <p:nvPr/>
        </p:nvSpPr>
        <p:spPr>
          <a:xfrm flipV="1">
            <a:off x="4569682" y="5566553"/>
            <a:ext cx="252000" cy="144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riângulo isósceles 22">
            <a:extLst>
              <a:ext uri="{FF2B5EF4-FFF2-40B4-BE49-F238E27FC236}">
                <a16:creationId xmlns:a16="http://schemas.microsoft.com/office/drawing/2014/main" id="{BFDA114D-3FDE-47B8-97E4-81219A57DE2B}"/>
              </a:ext>
            </a:extLst>
          </p:cNvPr>
          <p:cNvSpPr/>
          <p:nvPr/>
        </p:nvSpPr>
        <p:spPr>
          <a:xfrm>
            <a:off x="4261535" y="5519277"/>
            <a:ext cx="252000" cy="144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riângulo isósceles 23">
            <a:extLst>
              <a:ext uri="{FF2B5EF4-FFF2-40B4-BE49-F238E27FC236}">
                <a16:creationId xmlns:a16="http://schemas.microsoft.com/office/drawing/2014/main" id="{F043789C-15AD-4F85-91C4-5361F246207A}"/>
              </a:ext>
            </a:extLst>
          </p:cNvPr>
          <p:cNvSpPr/>
          <p:nvPr/>
        </p:nvSpPr>
        <p:spPr>
          <a:xfrm flipV="1">
            <a:off x="4477441" y="4464716"/>
            <a:ext cx="252000" cy="14400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C8501C5-8FEA-4457-B8A3-CE6C7983F381}"/>
              </a:ext>
            </a:extLst>
          </p:cNvPr>
          <p:cNvSpPr/>
          <p:nvPr/>
        </p:nvSpPr>
        <p:spPr>
          <a:xfrm>
            <a:off x="5864682" y="5646763"/>
            <a:ext cx="3035971" cy="7437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bg2">
                    <a:lumMod val="25000"/>
                  </a:schemeClr>
                </a:solidFill>
              </a:rPr>
              <a:t>No prazo máximo de 90 dias corridos a partir da Data de Autorização a EFPC deverá enviar o valor da reserva Matemática Final e o Termo de Opção contendo, dentre outras informações as características do Plano.</a:t>
            </a:r>
          </a:p>
        </p:txBody>
      </p:sp>
      <p:sp>
        <p:nvSpPr>
          <p:cNvPr id="25" name="Triângulo isósceles 24">
            <a:extLst>
              <a:ext uri="{FF2B5EF4-FFF2-40B4-BE49-F238E27FC236}">
                <a16:creationId xmlns:a16="http://schemas.microsoft.com/office/drawing/2014/main" id="{C2C7F090-7FD5-4085-8809-7B1D539B2CED}"/>
              </a:ext>
            </a:extLst>
          </p:cNvPr>
          <p:cNvSpPr/>
          <p:nvPr/>
        </p:nvSpPr>
        <p:spPr>
          <a:xfrm rot="5400000">
            <a:off x="5722639" y="5946534"/>
            <a:ext cx="252000" cy="14400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539EEE7C-DA7C-4F31-A018-5BBF10F57222}"/>
              </a:ext>
            </a:extLst>
          </p:cNvPr>
          <p:cNvSpPr/>
          <p:nvPr/>
        </p:nvSpPr>
        <p:spPr>
          <a:xfrm>
            <a:off x="5471853" y="4542768"/>
            <a:ext cx="1464534" cy="4263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Aprovação da Retirada</a:t>
            </a:r>
          </a:p>
        </p:txBody>
      </p:sp>
      <p:sp>
        <p:nvSpPr>
          <p:cNvPr id="29" name="Triângulo isósceles 28">
            <a:extLst>
              <a:ext uri="{FF2B5EF4-FFF2-40B4-BE49-F238E27FC236}">
                <a16:creationId xmlns:a16="http://schemas.microsoft.com/office/drawing/2014/main" id="{DD63BAB0-0A26-4DA7-9B93-5565CE08113E}"/>
              </a:ext>
            </a:extLst>
          </p:cNvPr>
          <p:cNvSpPr/>
          <p:nvPr/>
        </p:nvSpPr>
        <p:spPr>
          <a:xfrm flipV="1">
            <a:off x="6158684" y="4448980"/>
            <a:ext cx="252000" cy="14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782C7CA0-6A9D-43A3-9B7C-19904F8B8DE0}"/>
              </a:ext>
            </a:extLst>
          </p:cNvPr>
          <p:cNvSpPr/>
          <p:nvPr/>
        </p:nvSpPr>
        <p:spPr>
          <a:xfrm>
            <a:off x="7007705" y="4537513"/>
            <a:ext cx="1378187" cy="7549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Data de Aporte de recursos pelo Patrocinador</a:t>
            </a:r>
            <a:br>
              <a:rPr lang="pt-BR" sz="1100" dirty="0">
                <a:solidFill>
                  <a:schemeClr val="bg1"/>
                </a:solidFill>
              </a:rPr>
            </a:br>
            <a:r>
              <a:rPr lang="pt-BR" sz="1100" dirty="0">
                <a:solidFill>
                  <a:schemeClr val="bg1"/>
                </a:solidFill>
              </a:rPr>
              <a:t>(se houver)</a:t>
            </a:r>
          </a:p>
        </p:txBody>
      </p:sp>
      <p:sp>
        <p:nvSpPr>
          <p:cNvPr id="32" name="Seta: Pentágono 31">
            <a:extLst>
              <a:ext uri="{FF2B5EF4-FFF2-40B4-BE49-F238E27FC236}">
                <a16:creationId xmlns:a16="http://schemas.microsoft.com/office/drawing/2014/main" id="{2473796A-1C79-4CE2-A4A5-867C8DA09AB1}"/>
              </a:ext>
            </a:extLst>
          </p:cNvPr>
          <p:cNvSpPr/>
          <p:nvPr/>
        </p:nvSpPr>
        <p:spPr>
          <a:xfrm rot="16200000" flipH="1">
            <a:off x="8666550" y="2882563"/>
            <a:ext cx="1645722" cy="658060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Fim do Período de Opção</a:t>
            </a:r>
          </a:p>
        </p:txBody>
      </p:sp>
      <p:sp>
        <p:nvSpPr>
          <p:cNvPr id="33" name="Seta: Pentágono 32">
            <a:extLst>
              <a:ext uri="{FF2B5EF4-FFF2-40B4-BE49-F238E27FC236}">
                <a16:creationId xmlns:a16="http://schemas.microsoft.com/office/drawing/2014/main" id="{88221A77-1599-4325-A348-A6C5A126ABB2}"/>
              </a:ext>
            </a:extLst>
          </p:cNvPr>
          <p:cNvSpPr/>
          <p:nvPr/>
        </p:nvSpPr>
        <p:spPr>
          <a:xfrm rot="16200000" flipH="1">
            <a:off x="7487992" y="2860762"/>
            <a:ext cx="1645722" cy="688500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Data do Cálculo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1200" dirty="0">
                <a:solidFill>
                  <a:schemeClr val="bg1"/>
                </a:solidFill>
              </a:rPr>
              <a:t>cessa a relação de patrocínio</a:t>
            </a:r>
          </a:p>
        </p:txBody>
      </p:sp>
      <p:sp>
        <p:nvSpPr>
          <p:cNvPr id="34" name="Seta: Pentágono 33">
            <a:extLst>
              <a:ext uri="{FF2B5EF4-FFF2-40B4-BE49-F238E27FC236}">
                <a16:creationId xmlns:a16="http://schemas.microsoft.com/office/drawing/2014/main" id="{F57B6DAF-5F9C-4BC1-A4C4-EB1F359E340C}"/>
              </a:ext>
            </a:extLst>
          </p:cNvPr>
          <p:cNvSpPr/>
          <p:nvPr/>
        </p:nvSpPr>
        <p:spPr>
          <a:xfrm rot="16200000" flipH="1">
            <a:off x="6461124" y="2853422"/>
            <a:ext cx="1645725" cy="658062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Data de Autorização</a:t>
            </a:r>
          </a:p>
        </p:txBody>
      </p:sp>
      <p:sp>
        <p:nvSpPr>
          <p:cNvPr id="35" name="Seta: Pentágono 34">
            <a:extLst>
              <a:ext uri="{FF2B5EF4-FFF2-40B4-BE49-F238E27FC236}">
                <a16:creationId xmlns:a16="http://schemas.microsoft.com/office/drawing/2014/main" id="{BA04FFB3-7D61-4F33-80BB-0766825A172B}"/>
              </a:ext>
            </a:extLst>
          </p:cNvPr>
          <p:cNvSpPr/>
          <p:nvPr/>
        </p:nvSpPr>
        <p:spPr>
          <a:xfrm rot="16200000" flipH="1">
            <a:off x="4418820" y="2867991"/>
            <a:ext cx="1674864" cy="658062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Data de Protocolo</a:t>
            </a:r>
          </a:p>
        </p:txBody>
      </p:sp>
      <p:sp>
        <p:nvSpPr>
          <p:cNvPr id="36" name="Seta: Pentágono 35">
            <a:extLst>
              <a:ext uri="{FF2B5EF4-FFF2-40B4-BE49-F238E27FC236}">
                <a16:creationId xmlns:a16="http://schemas.microsoft.com/office/drawing/2014/main" id="{B395952D-D150-4F6C-B1F1-C97BB9A13E8F}"/>
              </a:ext>
            </a:extLst>
          </p:cNvPr>
          <p:cNvSpPr/>
          <p:nvPr/>
        </p:nvSpPr>
        <p:spPr>
          <a:xfrm rot="16200000" flipH="1">
            <a:off x="2555313" y="2959230"/>
            <a:ext cx="1615476" cy="474484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Data-Base</a:t>
            </a:r>
          </a:p>
        </p:txBody>
      </p:sp>
      <p:sp>
        <p:nvSpPr>
          <p:cNvPr id="37" name="Chave Direita 36">
            <a:extLst>
              <a:ext uri="{FF2B5EF4-FFF2-40B4-BE49-F238E27FC236}">
                <a16:creationId xmlns:a16="http://schemas.microsoft.com/office/drawing/2014/main" id="{D3FCEFAE-9D9F-4B4C-84E8-CEDCC751264E}"/>
              </a:ext>
            </a:extLst>
          </p:cNvPr>
          <p:cNvSpPr/>
          <p:nvPr/>
        </p:nvSpPr>
        <p:spPr>
          <a:xfrm rot="16200000" flipV="1">
            <a:off x="1881533" y="3357525"/>
            <a:ext cx="209171" cy="792000"/>
          </a:xfrm>
          <a:prstGeom prst="rightBrac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3177D7AC-E7DB-4E7C-9857-77D685E8CB66}"/>
              </a:ext>
            </a:extLst>
          </p:cNvPr>
          <p:cNvSpPr/>
          <p:nvPr/>
        </p:nvSpPr>
        <p:spPr>
          <a:xfrm flipH="1">
            <a:off x="1384428" y="2382151"/>
            <a:ext cx="1224000" cy="7073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Providências da EFPC ao receber a Notificação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15EC9250-1C8C-4640-A623-CCA1D5712338}"/>
              </a:ext>
            </a:extLst>
          </p:cNvPr>
          <p:cNvSpPr/>
          <p:nvPr/>
        </p:nvSpPr>
        <p:spPr>
          <a:xfrm flipH="1">
            <a:off x="1380014" y="3210862"/>
            <a:ext cx="1224000" cy="209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Até 10 dias úteis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0DC7BD53-F706-4208-8C65-462ECA3A8E31}"/>
              </a:ext>
            </a:extLst>
          </p:cNvPr>
          <p:cNvSpPr/>
          <p:nvPr/>
        </p:nvSpPr>
        <p:spPr>
          <a:xfrm flipH="1">
            <a:off x="10471927" y="3387607"/>
            <a:ext cx="1044000" cy="233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Até 210 dias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9199F259-1464-4B82-9A1A-43416AFDDE80}"/>
              </a:ext>
            </a:extLst>
          </p:cNvPr>
          <p:cNvSpPr/>
          <p:nvPr/>
        </p:nvSpPr>
        <p:spPr>
          <a:xfrm>
            <a:off x="2682580" y="5657599"/>
            <a:ext cx="756000" cy="25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EFPC</a:t>
            </a:r>
          </a:p>
        </p:txBody>
      </p:sp>
      <p:sp>
        <p:nvSpPr>
          <p:cNvPr id="43" name="Triângulo isósceles 42">
            <a:extLst>
              <a:ext uri="{FF2B5EF4-FFF2-40B4-BE49-F238E27FC236}">
                <a16:creationId xmlns:a16="http://schemas.microsoft.com/office/drawing/2014/main" id="{5B88866E-A3AE-44C2-B9A7-3C47BFB66D94}"/>
              </a:ext>
            </a:extLst>
          </p:cNvPr>
          <p:cNvSpPr/>
          <p:nvPr/>
        </p:nvSpPr>
        <p:spPr>
          <a:xfrm flipV="1">
            <a:off x="2832687" y="5561166"/>
            <a:ext cx="252000" cy="144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Direita 9">
            <a:extLst>
              <a:ext uri="{FF2B5EF4-FFF2-40B4-BE49-F238E27FC236}">
                <a16:creationId xmlns:a16="http://schemas.microsoft.com/office/drawing/2014/main" id="{897A0667-4C11-41E9-8B96-22BA8C21DA83}"/>
              </a:ext>
            </a:extLst>
          </p:cNvPr>
          <p:cNvSpPr/>
          <p:nvPr/>
        </p:nvSpPr>
        <p:spPr>
          <a:xfrm rot="16200000">
            <a:off x="9401055" y="1652558"/>
            <a:ext cx="144000" cy="4320000"/>
          </a:xfrm>
          <a:prstGeom prst="rightBrace">
            <a:avLst>
              <a:gd name="adj1" fmla="val 8333"/>
              <a:gd name="adj2" fmla="val 84639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A0BDE137-6498-415E-9D09-EF5C96009D44}"/>
              </a:ext>
            </a:extLst>
          </p:cNvPr>
          <p:cNvSpPr/>
          <p:nvPr/>
        </p:nvSpPr>
        <p:spPr>
          <a:xfrm flipH="1">
            <a:off x="10404609" y="2388732"/>
            <a:ext cx="1121870" cy="8183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Data Efetiva</a:t>
            </a:r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id="{DA12300D-CAEA-49FF-9903-39F9C13A8805}"/>
              </a:ext>
            </a:extLst>
          </p:cNvPr>
          <p:cNvSpPr/>
          <p:nvPr/>
        </p:nvSpPr>
        <p:spPr>
          <a:xfrm flipV="1">
            <a:off x="10850908" y="3189215"/>
            <a:ext cx="252000" cy="144000"/>
          </a:xfrm>
          <a:prstGeom prst="triangl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55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12A64A3-201F-4B21-913A-B0A31080FFAB}"/>
              </a:ext>
            </a:extLst>
          </p:cNvPr>
          <p:cNvSpPr/>
          <p:nvPr/>
        </p:nvSpPr>
        <p:spPr>
          <a:xfrm>
            <a:off x="0" y="-1"/>
            <a:ext cx="900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AACB29-BF7F-4DC3-B0BB-017E3D34EA2F}"/>
              </a:ext>
            </a:extLst>
          </p:cNvPr>
          <p:cNvSpPr/>
          <p:nvPr/>
        </p:nvSpPr>
        <p:spPr>
          <a:xfrm>
            <a:off x="0" y="-1"/>
            <a:ext cx="12192000" cy="9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C12B01DA-3DE7-4C42-A394-A5CD25B19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9701" r="71197" b="37198"/>
          <a:stretch/>
        </p:blipFill>
        <p:spPr>
          <a:xfrm>
            <a:off x="10850549" y="90101"/>
            <a:ext cx="1033304" cy="64633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BD9C66-40D4-4424-91D9-6F19D360D211}"/>
              </a:ext>
            </a:extLst>
          </p:cNvPr>
          <p:cNvSpPr/>
          <p:nvPr/>
        </p:nvSpPr>
        <p:spPr>
          <a:xfrm>
            <a:off x="0" y="-4817"/>
            <a:ext cx="900000" cy="8999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PLANO</a:t>
            </a:r>
            <a:br>
              <a:rPr lang="pt-BR" sz="1200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CD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F201A-243A-494A-8E3F-7D1B5927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99" y="1825624"/>
            <a:ext cx="6572251" cy="46672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QUAIS SÃO OS TIPOS DE RETIRADA DE PATROCÍNIO?</a:t>
            </a:r>
          </a:p>
          <a:p>
            <a:pPr algn="just">
              <a:buClr>
                <a:srgbClr val="548235"/>
              </a:buClr>
              <a:buFont typeface="Wingdings" panose="05000000000000000000" pitchFamily="2" charset="2"/>
              <a:buChar char="§"/>
            </a:pPr>
            <a:endParaRPr lang="pt-BR" sz="2000" b="0" i="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b="1" i="0" u="sng" dirty="0">
                <a:solidFill>
                  <a:schemeClr val="bg2">
                    <a:lumMod val="25000"/>
                  </a:schemeClr>
                </a:solidFill>
                <a:effectLst/>
              </a:rPr>
              <a:t>Retirada Total</a:t>
            </a:r>
            <a:r>
              <a:rPr lang="pt-BR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: Se dará quando houver apenas um patrocinador no plano. Nesses casos o plano é encerrado e o seu registro é cancelado junto à PREVIC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000" b="0" i="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b="1" i="0" u="sng" dirty="0">
                <a:solidFill>
                  <a:schemeClr val="bg2">
                    <a:lumMod val="25000"/>
                  </a:schemeClr>
                </a:solidFill>
                <a:effectLst/>
              </a:rPr>
              <a:t>Retirada Parcial</a:t>
            </a:r>
            <a:r>
              <a:rPr lang="pt-BR" sz="20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: Ocorre quando existe mais de um patrocinador no plano. Nesse tipo de retirada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, poderão permanecer no plano os assistidos e os participantes que optarem pelo </a:t>
            </a:r>
            <a:r>
              <a:rPr lang="pt-BR" sz="2000" dirty="0" err="1">
                <a:solidFill>
                  <a:schemeClr val="bg2">
                    <a:lumMod val="25000"/>
                  </a:schemeClr>
                </a:solidFill>
              </a:rPr>
              <a:t>autopatrocínio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73050" indent="0" algn="just">
              <a:buClr>
                <a:srgbClr val="548235"/>
              </a:buClr>
              <a:buNone/>
            </a:pPr>
            <a:endParaRPr lang="pt-BR" sz="2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pt-BR" sz="1200" dirty="0">
              <a:solidFill>
                <a:srgbClr val="202124"/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000" b="0" i="0" dirty="0">
              <a:solidFill>
                <a:schemeClr val="bg2">
                  <a:lumMod val="2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9EE5D6-2A7F-416A-AF63-EE756C4A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895183"/>
            <a:ext cx="11292000" cy="766876"/>
          </a:xfrm>
        </p:spPr>
        <p:txBody>
          <a:bodyPr>
            <a:normAutofit/>
          </a:bodyPr>
          <a:lstStyle/>
          <a:p>
            <a:r>
              <a:rPr lang="pt-BR" sz="3200" b="1" i="0" dirty="0">
                <a:solidFill>
                  <a:srgbClr val="0070C0"/>
                </a:solidFill>
                <a:effectLst/>
                <a:latin typeface="+mn-lt"/>
              </a:rPr>
              <a:t>// LEGISLAÇÃO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Gráfico 9" descr="Quadrados preenchidos com quadrados pequenos">
            <a:extLst>
              <a:ext uri="{FF2B5EF4-FFF2-40B4-BE49-F238E27FC236}">
                <a16:creationId xmlns:a16="http://schemas.microsoft.com/office/drawing/2014/main" id="{6D104DBB-8F74-45BB-9442-84C576D7D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7029977" y="821151"/>
            <a:ext cx="5671722" cy="567172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AC26346-87AB-489C-9731-E3E64D071D22}"/>
              </a:ext>
            </a:extLst>
          </p:cNvPr>
          <p:cNvSpPr/>
          <p:nvPr/>
        </p:nvSpPr>
        <p:spPr>
          <a:xfrm>
            <a:off x="9428343" y="2557243"/>
            <a:ext cx="1826963" cy="16425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4D21038C-3D99-4B81-ACEB-D8F08EBC28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98" y="2798999"/>
            <a:ext cx="1260000" cy="1260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580777A-480E-477E-9BBF-FCF06A8438EE}"/>
              </a:ext>
            </a:extLst>
          </p:cNvPr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GBP </a:t>
            </a:r>
            <a:r>
              <a:rPr lang="pt-BR" sz="1400" dirty="0">
                <a:solidFill>
                  <a:srgbClr val="0070C0"/>
                </a:solidFill>
              </a:rPr>
              <a:t>•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GERÊNCIA DE BENEFÍCIOS PREVIDENCIÁRIOS | REAL GRANDEZA </a:t>
            </a:r>
          </a:p>
        </p:txBody>
      </p:sp>
    </p:spTree>
    <p:extLst>
      <p:ext uri="{BB962C8B-B14F-4D97-AF65-F5344CB8AC3E}">
        <p14:creationId xmlns:p14="http://schemas.microsoft.com/office/powerpoint/2010/main" val="1347706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3221</Words>
  <Application>Microsoft Office PowerPoint</Application>
  <PresentationFormat>Widescreen</PresentationFormat>
  <Paragraphs>602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parisine-std-gris</vt:lpstr>
      <vt:lpstr>Roboto</vt:lpstr>
      <vt:lpstr>Wingdings</vt:lpstr>
      <vt:lpstr>Wingdings 2</vt:lpstr>
      <vt:lpstr>Tema do Office</vt:lpstr>
      <vt:lpstr>Apresentação do PowerPoint</vt:lpstr>
      <vt:lpstr>// A REAL GRANDEZA</vt:lpstr>
      <vt:lpstr>// NÚMEROS DO SETOR </vt:lpstr>
      <vt:lpstr>// LEGISLAÇÃO</vt:lpstr>
      <vt:lpstr>// LEGISLAÇÃO</vt:lpstr>
      <vt:lpstr>// PRINCIPAIS ALTERAÇÕES PREVIDENCIAIS</vt:lpstr>
      <vt:lpstr>// LEGISLAÇÃO</vt:lpstr>
      <vt:lpstr>// LEGISLAÇÃO</vt:lpstr>
      <vt:lpstr>// LEGISLAÇÃO</vt:lpstr>
      <vt:lpstr>// LEGISLAÇÃO</vt:lpstr>
      <vt:lpstr>// LEGISLAÇÃO</vt:lpstr>
      <vt:lpstr>// LEGISLAÇÃO</vt:lpstr>
      <vt:lpstr>// FUNDAÇÕES QUE SE REINVENTARAM</vt:lpstr>
      <vt:lpstr>// LEGISLAÇÃO</vt:lpstr>
      <vt:lpstr>Apresentação do PowerPoint</vt:lpstr>
      <vt:lpstr>// LEGISLAÇÃO</vt:lpstr>
      <vt:lpstr>// TÁ NA MÍDIA</vt:lpstr>
      <vt:lpstr>// O PLANO CD</vt:lpstr>
      <vt:lpstr>// NÚMEROS DO PLANO</vt:lpstr>
      <vt:lpstr>// VANTAGENS DO PLANO</vt:lpstr>
      <vt:lpstr>// QUAIS SÃO OS BENEFÍCIOS?</vt:lpstr>
      <vt:lpstr>// QUANDO POSSO ME APOSENTAR?</vt:lpstr>
      <vt:lpstr>// COMO É FEITO O CÁLCULO DO BENEFÍCIO?</vt:lpstr>
      <vt:lpstr>// REAJUSTE</vt:lpstr>
      <vt:lpstr>// COMO POSSO RECEBER OS BENEFICÍOS?</vt:lpstr>
      <vt:lpstr>// QUEM SÃO OS BENEFICIÁRIOS?</vt:lpstr>
      <vt:lpstr>// IMPOSTO DE RENDA</vt:lpstr>
      <vt:lpstr>// IMPOSTO DE RENDA</vt:lpstr>
      <vt:lpstr>// INFORMAÇÕES IMPORTANTES</vt:lpstr>
      <vt:lpstr>// AINDA NÃO POSSO ME APOSENTAR. O QUE FAZER?</vt:lpstr>
      <vt:lpstr>// AINDA NÃO POSSO ME APOSENTAR. O QUE FAZER?</vt:lpstr>
      <vt:lpstr>// AINDA NÃO POSSO ME APOSENTAR. O QUE FAZER?</vt:lpstr>
      <vt:lpstr>// AINDA NÃO POSSO ME APOSENTAR. O QUE FAZER?</vt:lpstr>
      <vt:lpstr>// AINDA NÃO POSSO ME APOSENTAR. O QUE FAZER?</vt:lpstr>
      <vt:lpstr>// AINDA NÃO POSSO ME APOSENTAR. O QUE FAZER?</vt:lpstr>
      <vt:lpstr>Apresentação do PowerPoint</vt:lpstr>
      <vt:lpstr>// SIMULADORES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Barbosa</dc:creator>
  <cp:lastModifiedBy>GTI</cp:lastModifiedBy>
  <cp:revision>188</cp:revision>
  <dcterms:created xsi:type="dcterms:W3CDTF">2021-06-23T10:37:29Z</dcterms:created>
  <dcterms:modified xsi:type="dcterms:W3CDTF">2021-07-13T00:34:08Z</dcterms:modified>
</cp:coreProperties>
</file>