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58" r:id="rId5"/>
    <p:sldId id="267" r:id="rId6"/>
    <p:sldId id="259" r:id="rId7"/>
    <p:sldId id="270" r:id="rId8"/>
    <p:sldId id="260" r:id="rId9"/>
    <p:sldId id="268" r:id="rId10"/>
    <p:sldId id="261" r:id="rId11"/>
    <p:sldId id="273" r:id="rId12"/>
    <p:sldId id="262" r:id="rId13"/>
    <p:sldId id="266" r:id="rId14"/>
    <p:sldId id="263" r:id="rId15"/>
    <p:sldId id="265" r:id="rId16"/>
    <p:sldId id="272" r:id="rId17"/>
    <p:sldId id="264" r:id="rId18"/>
    <p:sldId id="274" r:id="rId1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FFCCCC"/>
    <a:srgbClr val="FF9999"/>
    <a:srgbClr val="000099"/>
    <a:srgbClr val="FF0066"/>
    <a:srgbClr val="FF99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7" d="100"/>
          <a:sy n="87" d="100"/>
        </p:scale>
        <p:origin x="12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FRG-OES-21\WKGRP\DS.GRP\GSA.GRP\DADO_APL\MARCIA%20MARIA\MARCIA\RELATORIO%20POSTOS%20REGIONAIS\Relatorio%20Fevereiro%202016\Planilha%20relatorio%20atendimento%20dez%20jan%20fev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FRG-OES-21\WKGRP\DS.GRP\GSA.GRP\DADO_APL\MARCIA%20MARIA\MARCIA\RELATORIO%20POSTOS%20REGIONAIS\Relatorio%20Mar&#231;o%202016\Planilha%20relatorio%20atendimento%20dez%20jan%20fev%20mar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FRG-OES-21\WKGRP\DS.GRP\GSA.GRP\DADO_APL\MARCIA%20MARIA\MARCIA\RELATORIO%20POSTOS%20REGIONAIS\Relatorio%20Fevereiro%202016\Planilha%20relatorio%20atendimento%20dez%20jan%20fev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\\FRG-OES-21\WKGRP\DS.GRP\GSA.GRP\DADO_APL\MARCIA%20MARIA\MARCIA\RELATORIO%20POSTOS%20REGIONAIS\Relatorio%20Fevereiro%202016\Planilha%20relatorio%20atendimento%20dez%20jan%20fev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\\FRG-OES-21\WKGRP\DS.GRP\GSA.GRP\DADO_APL\MARCIA%20MARIA\MARCIA\RELATORIO%20POSTOS%20REGIONAIS\Relatorio%20Fevereiro%202016\Planilha%20relatorio%20atendimento%20dez%20jan%20fev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\\FRG-OES-21\WKGRP\DS.GRP\GSA.GRP\DADO_APL\MARCIA%20MARIA\MARCIA\RELATORIO%20POSTOS%20REGIONAIS\Relatorio%20Fevereiro%202016\Planilha%20relatorio%20atendimento%20dez%20jan%20fev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\\FRG-OES-21\WKGRP\DS.GRP\GSA.GRP\DADO_APL\MARCIA%20MARIA\MARCIA\RELATORIO%20POSTOS%20REGIONAIS\Relatorio%20Fevereiro%202016\Planilha%20relatorio%20atendimento%20dez%20jan%20fev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\\FRG-OES-21\WKGRP\DS.GRP\GSA.GRP\DADO_APL\MARCIA%20MARIA\MARCIA\RELATORIO%20POSTOS%20REGIONAIS\Relatorio%20Fevereiro%202016\Planilha%20relatorio%20atendimento%20dez%20jan%20fev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FRG-OES-21\WKGRP\DS.GRP\GSA.GRP\DADO_APL\MARCIA%20MARIA\MARCIA\RELATORIO%20POSTOS%20REGIONAIS\Relatorio%20Mar&#231;o%202016\Planilha%20relatorio%20atendimento%20dez%20jan%20fev%20mar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FRG-OES-21\WKGRP\DS.GRP\GSA.GRP\DADO_APL\MARCIA%20MARIA\MARCIA\RELATORIO%20POSTOS%20REGIONAIS\Relatorio%20Fevereiro%202016\Planilha%20relatorio%20atendimento%20dez%20jan%20fev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FRG-OES-21\WKGRP\DS.GRP\GSA.GRP\DADO_APL\MARCIA%20MARIA\MARCIA\RELATORIO%20POSTOS%20REGIONAIS\Relatorio%20Fevereiro%202016\Planilha%20relatorio%20atendimento%20dez%20jan%20fev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FRG-OES-21\WKGRP\DS.GRP\GSA.GRP\DADO_APL\MARCIA%20MARIA\MARCIA\RELATORIO%20POSTOS%20REGIONAIS\Relatorio%20Fevereiro%202016\Planilha%20relatorio%20atendimento%20dez%20jan%20fev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FRG-OES-21\WKGRP\DS.GRP\GSA.GRP\DADO_APL\MARCIA%20MARIA\MARCIA\RELATORIO%20POSTOS%20REGIONAIS\Relatorio%20Fevereiro%202016\Planilha%20relatorio%20atendimento%20dez%20jan%20fev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FRG-OES-21\WKGRP\DS.GRP\GSA.GRP\DADO_APL\MARCIA%20MARIA\MARCIA\RELATORIO%20POSTOS%20REGIONAIS\Relatorio%20Mar&#231;o%202016\Planilha%20relatorio%20atendimento%20dez%20jan%20fev%20mar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FRG-OES-21\WKGRP\DS.GRP\GSA.GRP\DADO_APL\MARCIA%20MARIA\MARCIA\RELATORIO%20POSTOS%20REGIONAIS\Relatorio%20Mar&#231;o%202016\Planilha%20relatorio%20atendimento%20dez%20jan%20fev%20mar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rgbClr val="990033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1.7367192260288305E-2"/>
          <c:y val="0.17364603369562698"/>
          <c:w val="0.94541739575337957"/>
          <c:h val="0.69998827442818812"/>
        </c:manualLayout>
      </c:layout>
      <c:lineChart>
        <c:grouping val="standard"/>
        <c:varyColors val="0"/>
        <c:ser>
          <c:idx val="0"/>
          <c:order val="0"/>
          <c:tx>
            <c:strRef>
              <c:f>' ATEND FOZ'!$A$9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solidFill>
                <a:srgbClr val="990033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0"/>
                  <c:y val="5.2713190092272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9620549315109435E-3"/>
                  <c:y val="3.07493608871588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4.39276584102269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 ATEND FOZ'!$B$1:$F$1</c:f>
              <c:numCache>
                <c:formatCode>mmm\-yy</c:formatCode>
                <c:ptCount val="5"/>
                <c:pt idx="0">
                  <c:v>42309</c:v>
                </c:pt>
                <c:pt idx="1">
                  <c:v>42339</c:v>
                </c:pt>
                <c:pt idx="2">
                  <c:v>42370</c:v>
                </c:pt>
                <c:pt idx="3">
                  <c:v>42401</c:v>
                </c:pt>
                <c:pt idx="4">
                  <c:v>42430</c:v>
                </c:pt>
              </c:numCache>
            </c:numRef>
          </c:cat>
          <c:val>
            <c:numRef>
              <c:f>' ATEND FOZ'!$B$9:$F$9</c:f>
              <c:numCache>
                <c:formatCode>General</c:formatCode>
                <c:ptCount val="5"/>
                <c:pt idx="0">
                  <c:v>46</c:v>
                </c:pt>
                <c:pt idx="1">
                  <c:v>114</c:v>
                </c:pt>
                <c:pt idx="2">
                  <c:v>113</c:v>
                </c:pt>
                <c:pt idx="3">
                  <c:v>128</c:v>
                </c:pt>
                <c:pt idx="4">
                  <c:v>121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0422896"/>
        <c:axId val="190423288"/>
      </c:lineChart>
      <c:dateAx>
        <c:axId val="190422896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90423288"/>
        <c:crosses val="autoZero"/>
        <c:auto val="1"/>
        <c:lblOffset val="100"/>
        <c:baseTimeUnit val="months"/>
      </c:dateAx>
      <c:valAx>
        <c:axId val="19042328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90422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accent6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'SESO VITORIA'!$A$9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solidFill>
                <a:schemeClr val="accent6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'SESO VITORIA'!$B$1:$F$1</c:f>
              <c:numCache>
                <c:formatCode>mmm\-yy</c:formatCode>
                <c:ptCount val="5"/>
                <c:pt idx="0">
                  <c:v>42309</c:v>
                </c:pt>
                <c:pt idx="1">
                  <c:v>42339</c:v>
                </c:pt>
                <c:pt idx="2">
                  <c:v>42370</c:v>
                </c:pt>
                <c:pt idx="3">
                  <c:v>42401</c:v>
                </c:pt>
                <c:pt idx="4">
                  <c:v>42430</c:v>
                </c:pt>
              </c:numCache>
            </c:numRef>
          </c:cat>
          <c:val>
            <c:numRef>
              <c:f>'SESO VITORIA'!$B$9:$F$9</c:f>
              <c:numCache>
                <c:formatCode>General</c:formatCode>
                <c:ptCount val="5"/>
                <c:pt idx="0">
                  <c:v>8</c:v>
                </c:pt>
                <c:pt idx="1">
                  <c:v>21</c:v>
                </c:pt>
                <c:pt idx="2">
                  <c:v>32</c:v>
                </c:pt>
                <c:pt idx="3">
                  <c:v>38</c:v>
                </c:pt>
                <c:pt idx="4">
                  <c:v>29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2077768"/>
        <c:axId val="192658760"/>
      </c:lineChart>
      <c:dateAx>
        <c:axId val="192077768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92658760"/>
        <c:crosses val="autoZero"/>
        <c:auto val="1"/>
        <c:lblOffset val="100"/>
        <c:baseTimeUnit val="months"/>
      </c:dateAx>
      <c:valAx>
        <c:axId val="19265876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92077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6565170100944547"/>
          <c:y val="2.37098290309743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rgbClr val="990033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'ATEND ESTREITO'!$A$8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solidFill>
                <a:srgbClr val="990033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4.1238370451047237E-17"/>
                  <c:y val="5.13712962337775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4987832916604659E-3"/>
                  <c:y val="3.95163817182905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'ATEND ESTREITO'!$B$1:$F$1</c:f>
              <c:numCache>
                <c:formatCode>mmm\-yy</c:formatCode>
                <c:ptCount val="5"/>
                <c:pt idx="0">
                  <c:v>42309</c:v>
                </c:pt>
                <c:pt idx="1">
                  <c:v>42339</c:v>
                </c:pt>
                <c:pt idx="2">
                  <c:v>42370</c:v>
                </c:pt>
                <c:pt idx="3">
                  <c:v>42401</c:v>
                </c:pt>
                <c:pt idx="4">
                  <c:v>42430</c:v>
                </c:pt>
              </c:numCache>
            </c:numRef>
          </c:cat>
          <c:val>
            <c:numRef>
              <c:f>'ATEND ESTREITO'!$B$8:$F$8</c:f>
              <c:numCache>
                <c:formatCode>General</c:formatCode>
                <c:ptCount val="5"/>
                <c:pt idx="0">
                  <c:v>20</c:v>
                </c:pt>
                <c:pt idx="1">
                  <c:v>61</c:v>
                </c:pt>
                <c:pt idx="2">
                  <c:v>74</c:v>
                </c:pt>
                <c:pt idx="3">
                  <c:v>95</c:v>
                </c:pt>
                <c:pt idx="4">
                  <c:v>160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2659544"/>
        <c:axId val="192659936"/>
      </c:lineChart>
      <c:dateAx>
        <c:axId val="192659544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92659936"/>
        <c:crosses val="autoZero"/>
        <c:auto val="1"/>
        <c:lblOffset val="100"/>
        <c:baseTimeUnit val="months"/>
      </c:dateAx>
      <c:valAx>
        <c:axId val="19265993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92659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accent6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'SESO ESTREITO'!$A$6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solidFill>
                <a:schemeClr val="accent6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3"/>
              <c:layout>
                <c:manualLayout>
                  <c:x val="0"/>
                  <c:y val="3.7037037037037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'SESO ESTREITO'!$B$1:$F$1</c:f>
              <c:numCache>
                <c:formatCode>mmm\-yy</c:formatCode>
                <c:ptCount val="5"/>
                <c:pt idx="0">
                  <c:v>42309</c:v>
                </c:pt>
                <c:pt idx="1">
                  <c:v>42339</c:v>
                </c:pt>
                <c:pt idx="2">
                  <c:v>42370</c:v>
                </c:pt>
                <c:pt idx="3">
                  <c:v>42401</c:v>
                </c:pt>
                <c:pt idx="4">
                  <c:v>42430</c:v>
                </c:pt>
              </c:numCache>
            </c:numRef>
          </c:cat>
          <c:val>
            <c:numRef>
              <c:f>'SESO ESTREITO'!$B$6:$F$6</c:f>
              <c:numCache>
                <c:formatCode>General</c:formatCode>
                <c:ptCount val="5"/>
                <c:pt idx="0">
                  <c:v>5</c:v>
                </c:pt>
                <c:pt idx="1">
                  <c:v>11</c:v>
                </c:pt>
                <c:pt idx="2">
                  <c:v>5</c:v>
                </c:pt>
                <c:pt idx="3">
                  <c:v>14</c:v>
                </c:pt>
                <c:pt idx="4">
                  <c:v>14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2660720"/>
        <c:axId val="192661112"/>
      </c:lineChart>
      <c:dateAx>
        <c:axId val="192660720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92661112"/>
        <c:crosses val="autoZero"/>
        <c:auto val="1"/>
        <c:lblOffset val="100"/>
        <c:baseTimeUnit val="months"/>
      </c:dateAx>
      <c:valAx>
        <c:axId val="192661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92660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'ATEND BRASILIA'!$A$9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2.7777777777777779E-3"/>
                  <c:y val="-4.6296296296296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2777777777777778E-2"/>
                  <c:y val="-4.16666666666666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'ATEND BRASILIA'!$B$1:$F$1</c:f>
              <c:numCache>
                <c:formatCode>mmm\-yy</c:formatCode>
                <c:ptCount val="5"/>
                <c:pt idx="0">
                  <c:v>42309</c:v>
                </c:pt>
                <c:pt idx="1">
                  <c:v>42339</c:v>
                </c:pt>
                <c:pt idx="2">
                  <c:v>42370</c:v>
                </c:pt>
                <c:pt idx="3">
                  <c:v>42401</c:v>
                </c:pt>
                <c:pt idx="4">
                  <c:v>42430</c:v>
                </c:pt>
              </c:numCache>
            </c:numRef>
          </c:cat>
          <c:val>
            <c:numRef>
              <c:f>'ATEND BRASILIA'!$B$9:$F$9</c:f>
              <c:numCache>
                <c:formatCode>General</c:formatCode>
                <c:ptCount val="5"/>
                <c:pt idx="0">
                  <c:v>72</c:v>
                </c:pt>
                <c:pt idx="1">
                  <c:v>135</c:v>
                </c:pt>
                <c:pt idx="2">
                  <c:v>129</c:v>
                </c:pt>
                <c:pt idx="3">
                  <c:v>159</c:v>
                </c:pt>
                <c:pt idx="4">
                  <c:v>155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9801448"/>
        <c:axId val="189801840"/>
      </c:lineChart>
      <c:dateAx>
        <c:axId val="18980144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9801840"/>
        <c:crosses val="autoZero"/>
        <c:auto val="1"/>
        <c:lblOffset val="100"/>
        <c:baseTimeUnit val="months"/>
      </c:dateAx>
      <c:valAx>
        <c:axId val="18980184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89801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accent6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'SESO BRASILIA'!$A$6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solidFill>
                <a:schemeClr val="accent6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5.5555555555555558E-3"/>
                  <c:y val="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-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'SESO BRASILIA'!$B$1:$D$1</c:f>
              <c:numCache>
                <c:formatCode>mmm\-yy</c:formatCode>
                <c:ptCount val="3"/>
                <c:pt idx="0">
                  <c:v>42370</c:v>
                </c:pt>
                <c:pt idx="1">
                  <c:v>42401</c:v>
                </c:pt>
                <c:pt idx="2">
                  <c:v>42430</c:v>
                </c:pt>
              </c:numCache>
            </c:numRef>
          </c:cat>
          <c:val>
            <c:numRef>
              <c:f>'SESO BRASILIA'!$B$6:$D$6</c:f>
              <c:numCache>
                <c:formatCode>General</c:formatCode>
                <c:ptCount val="3"/>
                <c:pt idx="0">
                  <c:v>14</c:v>
                </c:pt>
                <c:pt idx="1">
                  <c:v>18</c:v>
                </c:pt>
                <c:pt idx="2">
                  <c:v>16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2662288"/>
        <c:axId val="190421720"/>
      </c:lineChart>
      <c:dateAx>
        <c:axId val="192662288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90421720"/>
        <c:crosses val="autoZero"/>
        <c:auto val="1"/>
        <c:lblOffset val="100"/>
        <c:baseTimeUnit val="months"/>
      </c:dateAx>
      <c:valAx>
        <c:axId val="19042172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92662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rgbClr val="990033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'ATEND MOGI'!$A$8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solidFill>
                <a:srgbClr val="99003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'ATEND MOGI'!$B$1:$F$1</c:f>
              <c:numCache>
                <c:formatCode>mmm\-yy</c:formatCode>
                <c:ptCount val="5"/>
                <c:pt idx="0">
                  <c:v>42309</c:v>
                </c:pt>
                <c:pt idx="1">
                  <c:v>42339</c:v>
                </c:pt>
                <c:pt idx="2">
                  <c:v>42370</c:v>
                </c:pt>
                <c:pt idx="3">
                  <c:v>42401</c:v>
                </c:pt>
                <c:pt idx="4">
                  <c:v>42430</c:v>
                </c:pt>
              </c:numCache>
            </c:numRef>
          </c:cat>
          <c:val>
            <c:numRef>
              <c:f>'ATEND MOGI'!$B$8:$F$8</c:f>
              <c:numCache>
                <c:formatCode>General</c:formatCode>
                <c:ptCount val="5"/>
                <c:pt idx="0">
                  <c:v>126</c:v>
                </c:pt>
                <c:pt idx="1">
                  <c:v>164</c:v>
                </c:pt>
                <c:pt idx="2">
                  <c:v>222</c:v>
                </c:pt>
                <c:pt idx="3">
                  <c:v>175</c:v>
                </c:pt>
                <c:pt idx="4">
                  <c:v>197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3692416"/>
        <c:axId val="223692808"/>
      </c:lineChart>
      <c:dateAx>
        <c:axId val="223692416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23692808"/>
        <c:crosses val="autoZero"/>
        <c:auto val="1"/>
        <c:lblOffset val="100"/>
        <c:baseTimeUnit val="months"/>
      </c:dateAx>
      <c:valAx>
        <c:axId val="22369280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23692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'SESO MOGI'!$A$1:$A$4</c:f>
              <c:strCache>
                <c:ptCount val="4"/>
                <c:pt idx="0">
                  <c:v>PADA</c:v>
                </c:pt>
                <c:pt idx="1">
                  <c:v>CUIDADOR</c:v>
                </c:pt>
                <c:pt idx="2">
                  <c:v>ATENDIMENTO SOCIAL</c:v>
                </c:pt>
                <c:pt idx="3">
                  <c:v>TOTAL</c:v>
                </c:pt>
              </c:strCache>
            </c:strRef>
          </c:cat>
          <c:val>
            <c:numRef>
              <c:f>'SESO MOGI'!$B$1:$B$4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14</c:v>
                </c:pt>
                <c:pt idx="3">
                  <c:v>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3693592"/>
        <c:axId val="223693984"/>
      </c:barChart>
      <c:catAx>
        <c:axId val="223693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23693984"/>
        <c:crosses val="autoZero"/>
        <c:auto val="1"/>
        <c:lblAlgn val="ctr"/>
        <c:lblOffset val="100"/>
        <c:noMultiLvlLbl val="0"/>
      </c:catAx>
      <c:valAx>
        <c:axId val="22369398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23693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Total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accent6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'SESO FOZ'!$A$7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solidFill>
                <a:schemeClr val="accent6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2.7777777777777267E-3"/>
                  <c:y val="-4.62962962962963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-3.7037037037037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'SESO FOZ'!$B$1:$F$1</c:f>
              <c:numCache>
                <c:formatCode>mmm\-yy</c:formatCode>
                <c:ptCount val="5"/>
                <c:pt idx="0">
                  <c:v>42309</c:v>
                </c:pt>
                <c:pt idx="1">
                  <c:v>42339</c:v>
                </c:pt>
                <c:pt idx="2">
                  <c:v>42370</c:v>
                </c:pt>
                <c:pt idx="3">
                  <c:v>42401</c:v>
                </c:pt>
                <c:pt idx="4">
                  <c:v>42430</c:v>
                </c:pt>
              </c:numCache>
            </c:numRef>
          </c:cat>
          <c:val>
            <c:numRef>
              <c:f>'SESO FOZ'!$B$7:$F$7</c:f>
              <c:numCache>
                <c:formatCode>General</c:formatCode>
                <c:ptCount val="5"/>
                <c:pt idx="0">
                  <c:v>36</c:v>
                </c:pt>
                <c:pt idx="1">
                  <c:v>52</c:v>
                </c:pt>
                <c:pt idx="2">
                  <c:v>44</c:v>
                </c:pt>
                <c:pt idx="3">
                  <c:v>61</c:v>
                </c:pt>
                <c:pt idx="4">
                  <c:v>58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0424072"/>
        <c:axId val="190424464"/>
      </c:lineChart>
      <c:dateAx>
        <c:axId val="190424072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90424464"/>
        <c:crosses val="autoZero"/>
        <c:auto val="1"/>
        <c:lblOffset val="100"/>
        <c:baseTimeUnit val="months"/>
      </c:dateAx>
      <c:valAx>
        <c:axId val="190424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90424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rgbClr val="990033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'ATEND GOIANIA'!$A$8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spPr>
              <a:ln w="28575" cap="rnd">
                <a:solidFill>
                  <a:srgbClr val="990033"/>
                </a:solidFill>
                <a:round/>
              </a:ln>
              <a:effectLst/>
            </c:spPr>
          </c:dPt>
          <c:dPt>
            <c:idx val="2"/>
            <c:marker>
              <c:symbol val="none"/>
            </c:marker>
            <c:bubble3D val="0"/>
            <c:spPr>
              <a:ln w="28575" cap="rnd">
                <a:solidFill>
                  <a:srgbClr val="990033"/>
                </a:solidFill>
                <a:round/>
              </a:ln>
              <a:effectLst/>
            </c:spPr>
          </c:dPt>
          <c:dPt>
            <c:idx val="3"/>
            <c:marker>
              <c:symbol val="none"/>
            </c:marker>
            <c:bubble3D val="0"/>
            <c:spPr>
              <a:ln w="28575" cap="rnd">
                <a:solidFill>
                  <a:srgbClr val="990033"/>
                </a:solidFill>
                <a:round/>
              </a:ln>
              <a:effectLst/>
            </c:spPr>
          </c:dPt>
          <c:dPt>
            <c:idx val="4"/>
            <c:marker>
              <c:symbol val="none"/>
            </c:marker>
            <c:bubble3D val="0"/>
            <c:spPr>
              <a:ln w="28575" cap="rnd">
                <a:solidFill>
                  <a:srgbClr val="990033"/>
                </a:solidFill>
                <a:round/>
              </a:ln>
              <a:effectLst/>
            </c:spPr>
          </c:dPt>
          <c:dLbls>
            <c:dLbl>
              <c:idx val="3"/>
              <c:layout>
                <c:manualLayout>
                  <c:x val="2.7777777777777779E-3"/>
                  <c:y val="2.77777777777777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'ATEND GOIANIA'!$B$1:$F$1</c:f>
              <c:numCache>
                <c:formatCode>mmm\-yy</c:formatCode>
                <c:ptCount val="5"/>
                <c:pt idx="0">
                  <c:v>42309</c:v>
                </c:pt>
                <c:pt idx="1">
                  <c:v>42339</c:v>
                </c:pt>
                <c:pt idx="2">
                  <c:v>42370</c:v>
                </c:pt>
                <c:pt idx="3">
                  <c:v>42401</c:v>
                </c:pt>
                <c:pt idx="4">
                  <c:v>42430</c:v>
                </c:pt>
              </c:numCache>
            </c:numRef>
          </c:cat>
          <c:val>
            <c:numRef>
              <c:f>'ATEND GOIANIA'!$B$8:$F$8</c:f>
              <c:numCache>
                <c:formatCode>General</c:formatCode>
                <c:ptCount val="5"/>
                <c:pt idx="0">
                  <c:v>109</c:v>
                </c:pt>
                <c:pt idx="1">
                  <c:v>63</c:v>
                </c:pt>
                <c:pt idx="2">
                  <c:v>139</c:v>
                </c:pt>
                <c:pt idx="3">
                  <c:v>191</c:v>
                </c:pt>
                <c:pt idx="4">
                  <c:v>207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1547136"/>
        <c:axId val="191547528"/>
      </c:lineChart>
      <c:dateAx>
        <c:axId val="191547136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91547528"/>
        <c:crosses val="autoZero"/>
        <c:auto val="1"/>
        <c:lblOffset val="100"/>
        <c:baseTimeUnit val="months"/>
      </c:dateAx>
      <c:valAx>
        <c:axId val="19154752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91547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accent6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'SESO GOIANIA'!$A$47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solidFill>
                <a:schemeClr val="accent6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'SESO GOIANIA'!$B$40:$F$40</c:f>
              <c:numCache>
                <c:formatCode>mmm\-yy</c:formatCode>
                <c:ptCount val="5"/>
                <c:pt idx="0">
                  <c:v>42309</c:v>
                </c:pt>
                <c:pt idx="1">
                  <c:v>42339</c:v>
                </c:pt>
                <c:pt idx="2">
                  <c:v>42370</c:v>
                </c:pt>
                <c:pt idx="3">
                  <c:v>42401</c:v>
                </c:pt>
                <c:pt idx="4">
                  <c:v>42430</c:v>
                </c:pt>
              </c:numCache>
            </c:numRef>
          </c:cat>
          <c:val>
            <c:numRef>
              <c:f>'SESO GOIANIA'!$B$47:$F$47</c:f>
              <c:numCache>
                <c:formatCode>General</c:formatCode>
                <c:ptCount val="5"/>
                <c:pt idx="0" formatCode="_(* #,##0_);_(* \(#,##0\);_(* &quot;-&quot;_);_(@_)">
                  <c:v>80</c:v>
                </c:pt>
                <c:pt idx="1">
                  <c:v>27</c:v>
                </c:pt>
                <c:pt idx="2">
                  <c:v>48</c:v>
                </c:pt>
                <c:pt idx="3">
                  <c:v>8</c:v>
                </c:pt>
                <c:pt idx="4">
                  <c:v>39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1548312"/>
        <c:axId val="191548704"/>
      </c:lineChart>
      <c:dateAx>
        <c:axId val="191548312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91548704"/>
        <c:crosses val="autoZero"/>
        <c:auto val="1"/>
        <c:lblOffset val="100"/>
        <c:baseTimeUnit val="months"/>
      </c:dateAx>
      <c:valAx>
        <c:axId val="19154870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_);_(@_)" sourceLinked="1"/>
        <c:majorTickMark val="none"/>
        <c:minorTickMark val="none"/>
        <c:tickLblPos val="nextTo"/>
        <c:crossAx val="191548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rgbClr val="990033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'ATEND ITUMBIARA'!$A$10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solidFill>
                <a:srgbClr val="99003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'ATEND ITUMBIARA'!$B$1:$F$1</c:f>
              <c:numCache>
                <c:formatCode>mmm\-yy</c:formatCode>
                <c:ptCount val="5"/>
                <c:pt idx="0">
                  <c:v>42309</c:v>
                </c:pt>
                <c:pt idx="1">
                  <c:v>42339</c:v>
                </c:pt>
                <c:pt idx="2">
                  <c:v>42370</c:v>
                </c:pt>
                <c:pt idx="3">
                  <c:v>42401</c:v>
                </c:pt>
                <c:pt idx="4">
                  <c:v>42430</c:v>
                </c:pt>
              </c:numCache>
            </c:numRef>
          </c:cat>
          <c:val>
            <c:numRef>
              <c:f>'ATEND ITUMBIARA'!$B$10:$F$10</c:f>
              <c:numCache>
                <c:formatCode>General</c:formatCode>
                <c:ptCount val="5"/>
                <c:pt idx="0">
                  <c:v>120</c:v>
                </c:pt>
                <c:pt idx="1">
                  <c:v>169</c:v>
                </c:pt>
                <c:pt idx="2">
                  <c:v>223</c:v>
                </c:pt>
                <c:pt idx="3">
                  <c:v>173</c:v>
                </c:pt>
                <c:pt idx="4">
                  <c:v>214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1549488"/>
        <c:axId val="191549880"/>
      </c:lineChart>
      <c:dateAx>
        <c:axId val="191549488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91549880"/>
        <c:crosses val="autoZero"/>
        <c:auto val="1"/>
        <c:lblOffset val="100"/>
        <c:baseTimeUnit val="months"/>
      </c:dateAx>
      <c:valAx>
        <c:axId val="19154988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91549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accent6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'SESO ITUMBIARA'!$A$9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solidFill>
                <a:schemeClr val="accent6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'SESO ITUMBIARA'!$B$1:$F$1</c:f>
              <c:numCache>
                <c:formatCode>mmm\-yy</c:formatCode>
                <c:ptCount val="5"/>
                <c:pt idx="0">
                  <c:v>42309</c:v>
                </c:pt>
                <c:pt idx="1">
                  <c:v>42339</c:v>
                </c:pt>
                <c:pt idx="2">
                  <c:v>42370</c:v>
                </c:pt>
                <c:pt idx="3">
                  <c:v>42401</c:v>
                </c:pt>
                <c:pt idx="4">
                  <c:v>42430</c:v>
                </c:pt>
              </c:numCache>
            </c:numRef>
          </c:cat>
          <c:val>
            <c:numRef>
              <c:f>'SESO ITUMBIARA'!$B$9:$F$9</c:f>
              <c:numCache>
                <c:formatCode>General</c:formatCode>
                <c:ptCount val="5"/>
                <c:pt idx="0">
                  <c:v>6</c:v>
                </c:pt>
                <c:pt idx="1">
                  <c:v>44</c:v>
                </c:pt>
                <c:pt idx="2">
                  <c:v>112</c:v>
                </c:pt>
                <c:pt idx="3">
                  <c:v>85</c:v>
                </c:pt>
                <c:pt idx="4">
                  <c:v>109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8914704"/>
        <c:axId val="228915096"/>
      </c:lineChart>
      <c:dateAx>
        <c:axId val="228914704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28915096"/>
        <c:crosses val="autoZero"/>
        <c:auto val="1"/>
        <c:lblOffset val="100"/>
        <c:baseTimeUnit val="months"/>
      </c:dateAx>
      <c:valAx>
        <c:axId val="22891509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28914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rgbClr val="990033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'ATEND MARIMBONDO'!$A$9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solidFill>
                <a:srgbClr val="99003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'ATEND MARIMBONDO'!$B$1:$F$1</c:f>
              <c:numCache>
                <c:formatCode>mmm\-yy</c:formatCode>
                <c:ptCount val="5"/>
                <c:pt idx="0">
                  <c:v>42309</c:v>
                </c:pt>
                <c:pt idx="1">
                  <c:v>42339</c:v>
                </c:pt>
                <c:pt idx="2">
                  <c:v>42370</c:v>
                </c:pt>
                <c:pt idx="3">
                  <c:v>42401</c:v>
                </c:pt>
                <c:pt idx="4">
                  <c:v>42430</c:v>
                </c:pt>
              </c:numCache>
            </c:numRef>
          </c:cat>
          <c:val>
            <c:numRef>
              <c:f>'ATEND MARIMBONDO'!$B$9:$F$9</c:f>
              <c:numCache>
                <c:formatCode>General</c:formatCode>
                <c:ptCount val="5"/>
                <c:pt idx="0">
                  <c:v>57</c:v>
                </c:pt>
                <c:pt idx="1">
                  <c:v>170</c:v>
                </c:pt>
                <c:pt idx="2">
                  <c:v>218</c:v>
                </c:pt>
                <c:pt idx="3">
                  <c:v>147</c:v>
                </c:pt>
                <c:pt idx="4">
                  <c:v>185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2074240"/>
        <c:axId val="192074632"/>
      </c:lineChart>
      <c:dateAx>
        <c:axId val="192074240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92074632"/>
        <c:crosses val="autoZero"/>
        <c:auto val="1"/>
        <c:lblOffset val="100"/>
        <c:baseTimeUnit val="months"/>
      </c:dateAx>
      <c:valAx>
        <c:axId val="19207463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92074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3000000000000005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accent6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'SESO MARIMBONDO'!$A$8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solidFill>
                <a:schemeClr val="accent6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2.7777777777777267E-3"/>
                  <c:y val="-3.7037037037037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3888888888888888E-2"/>
                  <c:y val="1.85185185185184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'SESO MARIMBONDO'!$B$1:$F$1</c:f>
              <c:numCache>
                <c:formatCode>mmm\-yy</c:formatCode>
                <c:ptCount val="5"/>
                <c:pt idx="0">
                  <c:v>42309</c:v>
                </c:pt>
                <c:pt idx="1">
                  <c:v>42339</c:v>
                </c:pt>
                <c:pt idx="2">
                  <c:v>42370</c:v>
                </c:pt>
                <c:pt idx="3">
                  <c:v>42401</c:v>
                </c:pt>
                <c:pt idx="4">
                  <c:v>42430</c:v>
                </c:pt>
              </c:numCache>
            </c:numRef>
          </c:cat>
          <c:val>
            <c:numRef>
              <c:f>'SESO MARIMBONDO'!$B$8:$F$8</c:f>
              <c:numCache>
                <c:formatCode>General</c:formatCode>
                <c:ptCount val="5"/>
                <c:pt idx="0">
                  <c:v>11</c:v>
                </c:pt>
                <c:pt idx="1">
                  <c:v>23</c:v>
                </c:pt>
                <c:pt idx="2">
                  <c:v>20</c:v>
                </c:pt>
                <c:pt idx="3">
                  <c:v>50</c:v>
                </c:pt>
                <c:pt idx="4">
                  <c:v>59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2075416"/>
        <c:axId val="192075808"/>
      </c:lineChart>
      <c:dateAx>
        <c:axId val="192075416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92075808"/>
        <c:crosses val="autoZero"/>
        <c:auto val="1"/>
        <c:lblOffset val="100"/>
        <c:baseTimeUnit val="months"/>
      </c:dateAx>
      <c:valAx>
        <c:axId val="19207580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92075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rgbClr val="A50021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'ATEND VITÓRIA'!$A$9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solidFill>
                <a:srgbClr val="990033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8.3333333333333332E-3"/>
                  <c:y val="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2.77777777777778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5.5555555555555558E-3"/>
                  <c:y val="-1.3888888888888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'ATEND VITÓRIA'!$B$1:$F$1</c:f>
              <c:numCache>
                <c:formatCode>mmm\-yy</c:formatCode>
                <c:ptCount val="5"/>
                <c:pt idx="0">
                  <c:v>42309</c:v>
                </c:pt>
                <c:pt idx="1">
                  <c:v>42339</c:v>
                </c:pt>
                <c:pt idx="2">
                  <c:v>42370</c:v>
                </c:pt>
                <c:pt idx="3">
                  <c:v>42401</c:v>
                </c:pt>
                <c:pt idx="4">
                  <c:v>42430</c:v>
                </c:pt>
              </c:numCache>
            </c:numRef>
          </c:cat>
          <c:val>
            <c:numRef>
              <c:f>'ATEND VITÓRIA'!$B$9:$F$9</c:f>
              <c:numCache>
                <c:formatCode>General</c:formatCode>
                <c:ptCount val="5"/>
                <c:pt idx="0">
                  <c:v>83</c:v>
                </c:pt>
                <c:pt idx="1">
                  <c:v>88</c:v>
                </c:pt>
                <c:pt idx="2">
                  <c:v>110</c:v>
                </c:pt>
                <c:pt idx="3">
                  <c:v>105</c:v>
                </c:pt>
                <c:pt idx="4">
                  <c:v>82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2076592"/>
        <c:axId val="192076984"/>
      </c:lineChart>
      <c:dateAx>
        <c:axId val="192076592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92076984"/>
        <c:crosses val="autoZero"/>
        <c:auto val="1"/>
        <c:lblOffset val="100"/>
        <c:baseTimeUnit val="months"/>
      </c:dateAx>
      <c:valAx>
        <c:axId val="192076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92076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9A606-4B30-4CEB-845B-9CB54042B1C4}" type="datetimeFigureOut">
              <a:rPr lang="pt-BR" smtClean="0"/>
              <a:t>13/04/2016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F9356-6732-42B0-82D1-7351EEAC62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8593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9A606-4B30-4CEB-845B-9CB54042B1C4}" type="datetimeFigureOut">
              <a:rPr lang="pt-BR" smtClean="0"/>
              <a:t>13/04/2016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F9356-6732-42B0-82D1-7351EEAC62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6054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9A606-4B30-4CEB-845B-9CB54042B1C4}" type="datetimeFigureOut">
              <a:rPr lang="pt-BR" smtClean="0"/>
              <a:t>13/04/2016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F9356-6732-42B0-82D1-7351EEAC62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5364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9A606-4B30-4CEB-845B-9CB54042B1C4}" type="datetimeFigureOut">
              <a:rPr lang="pt-BR" smtClean="0"/>
              <a:t>13/04/2016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F9356-6732-42B0-82D1-7351EEAC62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0701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9A606-4B30-4CEB-845B-9CB54042B1C4}" type="datetimeFigureOut">
              <a:rPr lang="pt-BR" smtClean="0"/>
              <a:t>13/04/2016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F9356-6732-42B0-82D1-7351EEAC62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4906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9A606-4B30-4CEB-845B-9CB54042B1C4}" type="datetimeFigureOut">
              <a:rPr lang="pt-BR" smtClean="0"/>
              <a:t>13/04/2016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F9356-6732-42B0-82D1-7351EEAC62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3549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9A606-4B30-4CEB-845B-9CB54042B1C4}" type="datetimeFigureOut">
              <a:rPr lang="pt-BR" smtClean="0"/>
              <a:t>13/04/2016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F9356-6732-42B0-82D1-7351EEAC62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9859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9A606-4B30-4CEB-845B-9CB54042B1C4}" type="datetimeFigureOut">
              <a:rPr lang="pt-BR" smtClean="0"/>
              <a:t>13/04/2016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F9356-6732-42B0-82D1-7351EEAC62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6142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9A606-4B30-4CEB-845B-9CB54042B1C4}" type="datetimeFigureOut">
              <a:rPr lang="pt-BR" smtClean="0"/>
              <a:t>13/04/2016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F9356-6732-42B0-82D1-7351EEAC62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3004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9A606-4B30-4CEB-845B-9CB54042B1C4}" type="datetimeFigureOut">
              <a:rPr lang="pt-BR" smtClean="0"/>
              <a:t>13/04/2016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F9356-6732-42B0-82D1-7351EEAC62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3692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9A606-4B30-4CEB-845B-9CB54042B1C4}" type="datetimeFigureOut">
              <a:rPr lang="pt-BR" smtClean="0"/>
              <a:t>13/04/2016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F9356-6732-42B0-82D1-7351EEAC62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6579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9A606-4B30-4CEB-845B-9CB54042B1C4}" type="datetimeFigureOut">
              <a:rPr lang="pt-BR" smtClean="0"/>
              <a:t>13/04/2016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F9356-6732-42B0-82D1-7351EEAC62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6943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936839" y="1656679"/>
            <a:ext cx="76809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dirty="0" smtClean="0">
                <a:solidFill>
                  <a:srgbClr val="990033"/>
                </a:solidFill>
              </a:rPr>
              <a:t>RELATÓRIO DE ATIVIDADES </a:t>
            </a:r>
            <a:endParaRPr lang="pt-BR" sz="5400" dirty="0">
              <a:solidFill>
                <a:srgbClr val="990033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068185" y="3056966"/>
            <a:ext cx="60027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u="sng" dirty="0" smtClean="0">
                <a:solidFill>
                  <a:srgbClr val="990033"/>
                </a:solidFill>
              </a:rPr>
              <a:t>Atendimento e Serviço Social</a:t>
            </a:r>
            <a:endParaRPr lang="pt-BR" sz="3200" u="sng" dirty="0">
              <a:solidFill>
                <a:srgbClr val="990033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098222" y="5393168"/>
            <a:ext cx="25800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solidFill>
                  <a:srgbClr val="990033"/>
                </a:solidFill>
              </a:rPr>
              <a:t>Março/2016</a:t>
            </a:r>
          </a:p>
          <a:p>
            <a:pPr algn="ctr"/>
            <a:r>
              <a:rPr lang="pt-BR" sz="1600" b="1" dirty="0" smtClean="0">
                <a:solidFill>
                  <a:srgbClr val="990033"/>
                </a:solidFill>
              </a:rPr>
              <a:t>DS - GBS</a:t>
            </a:r>
            <a:endParaRPr lang="pt-BR" sz="1600" b="1" dirty="0">
              <a:solidFill>
                <a:srgbClr val="990033"/>
              </a:solidFill>
            </a:endParaRPr>
          </a:p>
        </p:txBody>
      </p:sp>
      <p:pic>
        <p:nvPicPr>
          <p:cNvPr id="7" name="Picture 4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318" y="134730"/>
            <a:ext cx="3371850" cy="78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4709489" y="3654621"/>
            <a:ext cx="6002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u="sng" dirty="0" smtClean="0">
                <a:solidFill>
                  <a:srgbClr val="990033"/>
                </a:solidFill>
              </a:rPr>
              <a:t>Postos das Áreas Regionais</a:t>
            </a:r>
            <a:endParaRPr lang="pt-BR" sz="2400" u="sng" dirty="0">
              <a:solidFill>
                <a:srgbClr val="990033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0" y="0"/>
            <a:ext cx="416859" cy="6858000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022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2"/>
          <p:cNvSpPr txBox="1">
            <a:spLocks/>
          </p:cNvSpPr>
          <p:nvPr/>
        </p:nvSpPr>
        <p:spPr>
          <a:xfrm>
            <a:off x="1252370" y="116559"/>
            <a:ext cx="9144000" cy="52889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Vitória</a:t>
            </a:r>
            <a:endParaRPr lang="pt-BR" sz="3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/>
          <p:cNvSpPr txBox="1">
            <a:spLocks/>
          </p:cNvSpPr>
          <p:nvPr/>
        </p:nvSpPr>
        <p:spPr>
          <a:xfrm>
            <a:off x="4709161" y="820270"/>
            <a:ext cx="2230418" cy="52889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b="1" dirty="0" smtClean="0">
                <a:solidFill>
                  <a:srgbClr val="990033"/>
                </a:solidFill>
              </a:rPr>
              <a:t>Atendimento</a:t>
            </a:r>
            <a:endParaRPr lang="pt-BR" b="1" dirty="0">
              <a:solidFill>
                <a:srgbClr val="990033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" y="0"/>
            <a:ext cx="255494" cy="6858000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8661385"/>
              </p:ext>
            </p:extLst>
          </p:nvPr>
        </p:nvGraphicFramePr>
        <p:xfrm>
          <a:off x="3538370" y="355271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3990689"/>
              </p:ext>
            </p:extLst>
          </p:nvPr>
        </p:nvGraphicFramePr>
        <p:xfrm>
          <a:off x="3417720" y="1523981"/>
          <a:ext cx="4813300" cy="1714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65300"/>
                <a:gridCol w="609600"/>
                <a:gridCol w="609600"/>
                <a:gridCol w="609600"/>
                <a:gridCol w="609600"/>
                <a:gridCol w="6096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u="none" strike="noStrike" dirty="0" err="1">
                          <a:effectLst/>
                        </a:rPr>
                        <a:t>nov</a:t>
                      </a:r>
                      <a:r>
                        <a:rPr lang="pt-BR" sz="1100" b="1" u="none" strike="noStrike" dirty="0">
                          <a:effectLst/>
                        </a:rPr>
                        <a:t>/15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u="none" strike="noStrike" dirty="0">
                          <a:effectLst/>
                        </a:rPr>
                        <a:t>dez/15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u="none" strike="noStrike" dirty="0" err="1">
                          <a:effectLst/>
                        </a:rPr>
                        <a:t>jan</a:t>
                      </a:r>
                      <a:r>
                        <a:rPr lang="pt-BR" sz="1100" b="1" u="none" strike="noStrike" dirty="0">
                          <a:effectLst/>
                        </a:rPr>
                        <a:t>/16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u="none" strike="noStrike">
                          <a:effectLst/>
                        </a:rPr>
                        <a:t>fev/16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u="none" strike="noStrike">
                          <a:effectLst/>
                        </a:rPr>
                        <a:t>mar/16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u="none" strike="noStrike" dirty="0">
                          <a:effectLst/>
                        </a:rPr>
                        <a:t>Odontológico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u="none" strike="noStrike" dirty="0">
                          <a:effectLst/>
                        </a:rPr>
                        <a:t>2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u="none" strike="noStrike" dirty="0">
                          <a:effectLst/>
                        </a:rPr>
                        <a:t>7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u="none" strike="noStrike" dirty="0">
                          <a:effectLst/>
                        </a:rPr>
                        <a:t>7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u="none" strike="noStrike">
                          <a:effectLst/>
                        </a:rPr>
                        <a:t>4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u="none" strike="noStrike">
                          <a:effectLst/>
                        </a:rPr>
                        <a:t>4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u="none" strike="noStrike" dirty="0">
                          <a:effectLst/>
                        </a:rPr>
                        <a:t>Solicitações Diversas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u="none" strike="noStrike">
                          <a:effectLst/>
                        </a:rPr>
                        <a:t>16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u="none" strike="noStrike" dirty="0">
                          <a:effectLst/>
                        </a:rPr>
                        <a:t>25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u="none" strike="noStrike" dirty="0">
                          <a:effectLst/>
                        </a:rPr>
                        <a:t>15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u="none" strike="noStrike" dirty="0">
                          <a:effectLst/>
                        </a:rPr>
                        <a:t>19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u="none" strike="noStrike">
                          <a:effectLst/>
                        </a:rPr>
                        <a:t>20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u="none" strike="noStrike" dirty="0">
                          <a:effectLst/>
                        </a:rPr>
                        <a:t>Empréstimo </a:t>
                      </a:r>
                      <a:r>
                        <a:rPr lang="pt-BR" sz="1100" b="1" u="none" strike="noStrike" dirty="0" err="1">
                          <a:effectLst/>
                        </a:rPr>
                        <a:t>Jumbão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u="none" strike="noStrike">
                          <a:effectLst/>
                        </a:rPr>
                        <a:t>0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u="none" strike="noStrike">
                          <a:effectLst/>
                        </a:rPr>
                        <a:t>4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u="none" strike="noStrike" dirty="0">
                          <a:effectLst/>
                        </a:rPr>
                        <a:t>4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u="none" strike="noStrike" dirty="0">
                          <a:effectLst/>
                        </a:rPr>
                        <a:t>2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u="none" strike="noStrike">
                          <a:effectLst/>
                        </a:rPr>
                        <a:t>4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u="none" strike="noStrike" dirty="0">
                          <a:effectLst/>
                        </a:rPr>
                        <a:t>Dados Cadastrais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u="none" strike="noStrike">
                          <a:effectLst/>
                        </a:rPr>
                        <a:t>0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u="none" strike="noStrike">
                          <a:effectLst/>
                        </a:rPr>
                        <a:t>14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u="none" strike="noStrike" dirty="0">
                          <a:effectLst/>
                        </a:rPr>
                        <a:t>18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u="none" strike="noStrike" dirty="0">
                          <a:effectLst/>
                        </a:rPr>
                        <a:t>5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u="none" strike="noStrike">
                          <a:effectLst/>
                        </a:rPr>
                        <a:t>2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u="none" strike="noStrike" dirty="0">
                          <a:effectLst/>
                        </a:rPr>
                        <a:t>Reciprocidade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u="none" strike="noStrike">
                          <a:effectLst/>
                        </a:rPr>
                        <a:t>12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u="none" strike="noStrike">
                          <a:effectLst/>
                        </a:rPr>
                        <a:t>2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u="none" strike="noStrike">
                          <a:effectLst/>
                        </a:rPr>
                        <a:t>24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u="none" strike="noStrike" dirty="0">
                          <a:effectLst/>
                        </a:rPr>
                        <a:t>27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u="none" strike="noStrike">
                          <a:effectLst/>
                        </a:rPr>
                        <a:t>14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u="none" strike="noStrike" dirty="0">
                          <a:effectLst/>
                        </a:rPr>
                        <a:t>Solicitação de reembolso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u="none" strike="noStrike">
                          <a:effectLst/>
                        </a:rPr>
                        <a:t>26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u="none" strike="noStrike">
                          <a:effectLst/>
                        </a:rPr>
                        <a:t>30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u="none" strike="noStrike">
                          <a:effectLst/>
                        </a:rPr>
                        <a:t>36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u="none" strike="noStrike" dirty="0">
                          <a:effectLst/>
                        </a:rPr>
                        <a:t>46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u="none" strike="noStrike">
                          <a:effectLst/>
                        </a:rPr>
                        <a:t>38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u="none" strike="noStrike" dirty="0">
                          <a:effectLst/>
                        </a:rPr>
                        <a:t>Revisão de Reembolso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u="none" strike="noStrike">
                          <a:effectLst/>
                        </a:rPr>
                        <a:t>27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u="none" strike="noStrike">
                          <a:effectLst/>
                        </a:rPr>
                        <a:t>6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u="none" strike="noStrike">
                          <a:effectLst/>
                        </a:rPr>
                        <a:t>6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u="none" strike="noStrike" dirty="0">
                          <a:effectLst/>
                        </a:rPr>
                        <a:t>2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u="none" strike="noStrike" dirty="0">
                          <a:effectLst/>
                        </a:rPr>
                        <a:t>0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u="none" strike="noStrike" dirty="0">
                          <a:effectLst/>
                        </a:rPr>
                        <a:t>Total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u="none" strike="noStrike">
                          <a:effectLst/>
                        </a:rPr>
                        <a:t>83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u="none" strike="noStrike">
                          <a:effectLst/>
                        </a:rPr>
                        <a:t>88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u="none" strike="noStrike">
                          <a:effectLst/>
                        </a:rPr>
                        <a:t>110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u="none" strike="noStrike">
                          <a:effectLst/>
                        </a:rPr>
                        <a:t>105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u="none" strike="noStrike" dirty="0">
                          <a:effectLst/>
                        </a:rPr>
                        <a:t>82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431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2"/>
          <p:cNvSpPr txBox="1">
            <a:spLocks/>
          </p:cNvSpPr>
          <p:nvPr/>
        </p:nvSpPr>
        <p:spPr>
          <a:xfrm>
            <a:off x="1521310" y="162393"/>
            <a:ext cx="9144000" cy="52889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Vitória</a:t>
            </a:r>
            <a:endParaRPr lang="pt-BR" sz="3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" y="0"/>
            <a:ext cx="255494" cy="6858000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ubtítulo 2"/>
          <p:cNvSpPr txBox="1">
            <a:spLocks/>
          </p:cNvSpPr>
          <p:nvPr/>
        </p:nvSpPr>
        <p:spPr>
          <a:xfrm>
            <a:off x="3435722" y="848556"/>
            <a:ext cx="5315177" cy="5288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b="1" dirty="0" smtClean="0">
                <a:solidFill>
                  <a:schemeClr val="accent6">
                    <a:lumMod val="50000"/>
                  </a:schemeClr>
                </a:solidFill>
              </a:rPr>
              <a:t>Serviço Social</a:t>
            </a:r>
            <a:endParaRPr lang="pt-BR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8571587"/>
              </p:ext>
            </p:extLst>
          </p:nvPr>
        </p:nvGraphicFramePr>
        <p:xfrm>
          <a:off x="3790800" y="1513318"/>
          <a:ext cx="4330700" cy="1714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82700"/>
                <a:gridCol w="609600"/>
                <a:gridCol w="609600"/>
                <a:gridCol w="609600"/>
                <a:gridCol w="609600"/>
                <a:gridCol w="6096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u="none" strike="noStrike" dirty="0" err="1">
                          <a:effectLst/>
                        </a:rPr>
                        <a:t>nov</a:t>
                      </a:r>
                      <a:r>
                        <a:rPr lang="pt-BR" sz="1100" b="1" u="none" strike="noStrike" dirty="0">
                          <a:effectLst/>
                        </a:rPr>
                        <a:t>/15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u="none" strike="noStrike" dirty="0">
                          <a:effectLst/>
                        </a:rPr>
                        <a:t>dez/15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u="none" strike="noStrike" dirty="0" err="1">
                          <a:effectLst/>
                        </a:rPr>
                        <a:t>jan</a:t>
                      </a:r>
                      <a:r>
                        <a:rPr lang="pt-BR" sz="1100" b="1" u="none" strike="noStrike" dirty="0">
                          <a:effectLst/>
                        </a:rPr>
                        <a:t>/16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u="none" strike="noStrike">
                          <a:effectLst/>
                        </a:rPr>
                        <a:t>fev/16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u="none" strike="noStrike">
                          <a:effectLst/>
                        </a:rPr>
                        <a:t>mar/16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u="none" strike="noStrike" dirty="0">
                          <a:effectLst/>
                        </a:rPr>
                        <a:t>PMUC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u="none" strike="noStrike">
                          <a:effectLst/>
                        </a:rPr>
                        <a:t>1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u="none" strike="noStrike" dirty="0">
                          <a:effectLst/>
                        </a:rPr>
                        <a:t>0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u="none" strike="noStrike" dirty="0">
                          <a:effectLst/>
                        </a:rPr>
                        <a:t>2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u="none" strike="noStrike" dirty="0">
                          <a:effectLst/>
                        </a:rPr>
                        <a:t>0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u="none" strike="noStrike">
                          <a:effectLst/>
                        </a:rPr>
                        <a:t>1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u="none" strike="noStrike" dirty="0">
                          <a:effectLst/>
                        </a:rPr>
                        <a:t>Atendimento Social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u="none" strike="noStrike">
                          <a:effectLst/>
                        </a:rPr>
                        <a:t>1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u="none" strike="noStrike">
                          <a:effectLst/>
                        </a:rPr>
                        <a:t>16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u="none" strike="noStrike" dirty="0">
                          <a:effectLst/>
                        </a:rPr>
                        <a:t>25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u="none" strike="noStrike" dirty="0">
                          <a:effectLst/>
                        </a:rPr>
                        <a:t>33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u="none" strike="noStrike" dirty="0">
                          <a:effectLst/>
                        </a:rPr>
                        <a:t>22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u="none" strike="noStrike" dirty="0">
                          <a:effectLst/>
                        </a:rPr>
                        <a:t>PADA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u="none" strike="noStrike">
                          <a:effectLst/>
                        </a:rPr>
                        <a:t>3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u="none" strike="noStrike">
                          <a:effectLst/>
                        </a:rPr>
                        <a:t>2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u="none" strike="noStrike" dirty="0">
                          <a:effectLst/>
                        </a:rPr>
                        <a:t>2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u="none" strike="noStrike" dirty="0">
                          <a:effectLst/>
                        </a:rPr>
                        <a:t>4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u="none" strike="noStrike" dirty="0">
                          <a:effectLst/>
                        </a:rPr>
                        <a:t>3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u="none" strike="noStrike" dirty="0">
                          <a:effectLst/>
                        </a:rPr>
                        <a:t>Cuidador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u="none" strike="noStrike">
                          <a:effectLst/>
                        </a:rPr>
                        <a:t>3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u="none" strike="noStrike">
                          <a:effectLst/>
                        </a:rPr>
                        <a:t>0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u="none" strike="noStrike">
                          <a:effectLst/>
                        </a:rPr>
                        <a:t>2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u="none" strike="noStrike" dirty="0">
                          <a:effectLst/>
                        </a:rPr>
                        <a:t>1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u="none" strike="noStrike" dirty="0">
                          <a:effectLst/>
                        </a:rPr>
                        <a:t>2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u="none" strike="noStrike" dirty="0">
                          <a:effectLst/>
                        </a:rPr>
                        <a:t>AMDA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u="none" strike="noStrike">
                          <a:effectLst/>
                        </a:rPr>
                        <a:t>0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u="none" strike="noStrike">
                          <a:effectLst/>
                        </a:rPr>
                        <a:t>2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u="none" strike="noStrike">
                          <a:effectLst/>
                        </a:rPr>
                        <a:t>1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u="none" strike="noStrike" dirty="0">
                          <a:effectLst/>
                        </a:rPr>
                        <a:t>0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u="none" strike="noStrike" dirty="0">
                          <a:effectLst/>
                        </a:rPr>
                        <a:t>0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u="none" strike="noStrike" dirty="0">
                          <a:effectLst/>
                        </a:rPr>
                        <a:t>AMH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u="none" strike="noStrike">
                          <a:effectLst/>
                        </a:rPr>
                        <a:t>0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u="none" strike="noStrike">
                          <a:effectLst/>
                        </a:rPr>
                        <a:t>1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u="none" strike="noStrike">
                          <a:effectLst/>
                        </a:rPr>
                        <a:t>0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u="none" strike="noStrike">
                          <a:effectLst/>
                        </a:rPr>
                        <a:t>0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u="none" strike="noStrike" dirty="0">
                          <a:effectLst/>
                        </a:rPr>
                        <a:t>0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u="none" strike="noStrike" dirty="0" smtClean="0">
                          <a:effectLst/>
                        </a:rPr>
                        <a:t>Visita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u="none" strike="noStrike">
                          <a:effectLst/>
                        </a:rPr>
                        <a:t>0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u="none" strike="noStrike">
                          <a:effectLst/>
                        </a:rPr>
                        <a:t>0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u="none" strike="noStrike">
                          <a:effectLst/>
                        </a:rPr>
                        <a:t>0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u="none" strike="noStrike">
                          <a:effectLst/>
                        </a:rPr>
                        <a:t>0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u="none" strike="noStrike" dirty="0">
                          <a:effectLst/>
                        </a:rPr>
                        <a:t>1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u="none" strike="noStrike" dirty="0">
                          <a:effectLst/>
                        </a:rPr>
                        <a:t>TOTAL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u="none" strike="noStrike">
                          <a:effectLst/>
                        </a:rPr>
                        <a:t>8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u="none" strike="noStrike">
                          <a:effectLst/>
                        </a:rPr>
                        <a:t>21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u="none" strike="noStrike">
                          <a:effectLst/>
                        </a:rPr>
                        <a:t>32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u="none" strike="noStrike">
                          <a:effectLst/>
                        </a:rPr>
                        <a:t>38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u="none" strike="noStrike" dirty="0">
                          <a:effectLst/>
                        </a:rPr>
                        <a:t>29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9230216"/>
              </p:ext>
            </p:extLst>
          </p:nvPr>
        </p:nvGraphicFramePr>
        <p:xfrm>
          <a:off x="3807310" y="3649531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9058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2"/>
          <p:cNvSpPr txBox="1">
            <a:spLocks/>
          </p:cNvSpPr>
          <p:nvPr/>
        </p:nvSpPr>
        <p:spPr>
          <a:xfrm>
            <a:off x="1368015" y="33220"/>
            <a:ext cx="9144000" cy="52889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Estreito</a:t>
            </a:r>
            <a:endParaRPr lang="pt-BR" sz="3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/>
          <p:cNvSpPr txBox="1">
            <a:spLocks/>
          </p:cNvSpPr>
          <p:nvPr/>
        </p:nvSpPr>
        <p:spPr>
          <a:xfrm>
            <a:off x="4835114" y="802358"/>
            <a:ext cx="2230418" cy="52889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b="1" dirty="0" smtClean="0">
                <a:solidFill>
                  <a:srgbClr val="990033"/>
                </a:solidFill>
              </a:rPr>
              <a:t>Atendimento</a:t>
            </a:r>
            <a:endParaRPr lang="pt-BR" b="1" dirty="0">
              <a:solidFill>
                <a:srgbClr val="990033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" y="0"/>
            <a:ext cx="255494" cy="6858000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0990400"/>
              </p:ext>
            </p:extLst>
          </p:nvPr>
        </p:nvGraphicFramePr>
        <p:xfrm>
          <a:off x="3094130" y="1247890"/>
          <a:ext cx="5630320" cy="19408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59618"/>
                <a:gridCol w="1559618"/>
                <a:gridCol w="627771"/>
                <a:gridCol w="627771"/>
                <a:gridCol w="627771"/>
                <a:gridCol w="627771"/>
              </a:tblGrid>
              <a:tr h="22463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 dirty="0" err="1">
                          <a:effectLst/>
                        </a:rPr>
                        <a:t>nov</a:t>
                      </a:r>
                      <a:r>
                        <a:rPr lang="pt-BR" sz="1200" b="1" u="none" strike="noStrike" dirty="0">
                          <a:effectLst/>
                        </a:rPr>
                        <a:t>/15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>
                          <a:effectLst/>
                        </a:rPr>
                        <a:t>dez/15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>
                          <a:effectLst/>
                        </a:rPr>
                        <a:t>jan/16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>
                          <a:effectLst/>
                        </a:rPr>
                        <a:t>fev/16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 dirty="0">
                          <a:effectLst/>
                        </a:rPr>
                        <a:t>mar/16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</a:tr>
              <a:tr h="22463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u="none" strike="noStrike" dirty="0">
                          <a:effectLst/>
                        </a:rPr>
                        <a:t>PLAMES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 dirty="0">
                          <a:effectLst/>
                        </a:rPr>
                        <a:t>1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 dirty="0">
                          <a:effectLst/>
                        </a:rPr>
                        <a:t>5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 dirty="0">
                          <a:effectLst/>
                        </a:rPr>
                        <a:t>4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>
                          <a:effectLst/>
                        </a:rPr>
                        <a:t>12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>
                          <a:effectLst/>
                        </a:rPr>
                        <a:t>14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</a:tr>
              <a:tr h="22463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u="none" strike="noStrike" dirty="0">
                          <a:effectLst/>
                        </a:rPr>
                        <a:t>ATO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 dirty="0">
                          <a:effectLst/>
                        </a:rPr>
                        <a:t>0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 dirty="0">
                          <a:effectLst/>
                        </a:rPr>
                        <a:t>4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 dirty="0">
                          <a:effectLst/>
                        </a:rPr>
                        <a:t>8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 dirty="0">
                          <a:effectLst/>
                        </a:rPr>
                        <a:t>7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>
                          <a:effectLst/>
                        </a:rPr>
                        <a:t>18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</a:tr>
              <a:tr h="22463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u="none" strike="noStrike" dirty="0">
                          <a:effectLst/>
                        </a:rPr>
                        <a:t>Empréstimo JUMBÃO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>
                          <a:effectLst/>
                        </a:rPr>
                        <a:t>0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 dirty="0">
                          <a:effectLst/>
                        </a:rPr>
                        <a:t>9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 dirty="0">
                          <a:effectLst/>
                        </a:rPr>
                        <a:t>5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 dirty="0">
                          <a:effectLst/>
                        </a:rPr>
                        <a:t>12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 dirty="0">
                          <a:effectLst/>
                        </a:rPr>
                        <a:t>19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</a:tr>
              <a:tr h="22463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u="none" strike="noStrike" dirty="0">
                          <a:effectLst/>
                        </a:rPr>
                        <a:t>Informações Diversas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>
                          <a:effectLst/>
                        </a:rPr>
                        <a:t>5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>
                          <a:effectLst/>
                        </a:rPr>
                        <a:t>3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 dirty="0">
                          <a:effectLst/>
                        </a:rPr>
                        <a:t>2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 dirty="0">
                          <a:effectLst/>
                        </a:rPr>
                        <a:t>12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 dirty="0">
                          <a:effectLst/>
                        </a:rPr>
                        <a:t>34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</a:tr>
              <a:tr h="22463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u="none" strike="noStrike" dirty="0">
                          <a:effectLst/>
                        </a:rPr>
                        <a:t>Revisão de Reembolso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>
                          <a:effectLst/>
                        </a:rPr>
                        <a:t>14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>
                          <a:effectLst/>
                        </a:rPr>
                        <a:t>10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 dirty="0">
                          <a:effectLst/>
                        </a:rPr>
                        <a:t>25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 dirty="0">
                          <a:effectLst/>
                        </a:rPr>
                        <a:t>10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 dirty="0">
                          <a:effectLst/>
                        </a:rPr>
                        <a:t>22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</a:tr>
              <a:tr h="395384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u="none" strike="noStrike" dirty="0">
                          <a:effectLst/>
                        </a:rPr>
                        <a:t>Solicitação de reembolso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>
                          <a:effectLst/>
                        </a:rPr>
                        <a:t>1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>
                          <a:effectLst/>
                        </a:rPr>
                        <a:t>30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 dirty="0">
                          <a:effectLst/>
                        </a:rPr>
                        <a:t>30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 dirty="0">
                          <a:effectLst/>
                        </a:rPr>
                        <a:t>42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 dirty="0">
                          <a:effectLst/>
                        </a:rPr>
                        <a:t>53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</a:tr>
              <a:tr h="197692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u="none" strike="noStrike" dirty="0">
                          <a:effectLst/>
                        </a:rPr>
                        <a:t>Total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>
                          <a:effectLst/>
                        </a:rPr>
                        <a:t>20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>
                          <a:effectLst/>
                        </a:rPr>
                        <a:t>61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>
                          <a:effectLst/>
                        </a:rPr>
                        <a:t>74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 dirty="0">
                          <a:effectLst/>
                        </a:rPr>
                        <a:t>95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 dirty="0">
                          <a:effectLst/>
                        </a:rPr>
                        <a:t>160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0008253"/>
              </p:ext>
            </p:extLst>
          </p:nvPr>
        </p:nvGraphicFramePr>
        <p:xfrm>
          <a:off x="3160545" y="3428985"/>
          <a:ext cx="5645971" cy="3213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0479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2"/>
          <p:cNvSpPr txBox="1">
            <a:spLocks/>
          </p:cNvSpPr>
          <p:nvPr/>
        </p:nvSpPr>
        <p:spPr>
          <a:xfrm>
            <a:off x="1144794" y="116559"/>
            <a:ext cx="9144000" cy="52889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Estreito</a:t>
            </a:r>
            <a:endParaRPr lang="pt-BR" sz="3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3059205" y="645458"/>
            <a:ext cx="5315177" cy="5288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b="1" dirty="0" smtClean="0">
                <a:solidFill>
                  <a:schemeClr val="accent6">
                    <a:lumMod val="50000"/>
                  </a:schemeClr>
                </a:solidFill>
              </a:rPr>
              <a:t>Serviço Social</a:t>
            </a:r>
            <a:endParaRPr lang="pt-BR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" y="0"/>
            <a:ext cx="255494" cy="6858000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0846453"/>
              </p:ext>
            </p:extLst>
          </p:nvPr>
        </p:nvGraphicFramePr>
        <p:xfrm>
          <a:off x="3364753" y="1174357"/>
          <a:ext cx="5147234" cy="13783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7189"/>
                <a:gridCol w="694009"/>
                <a:gridCol w="694009"/>
                <a:gridCol w="694009"/>
                <a:gridCol w="694009"/>
                <a:gridCol w="694009"/>
              </a:tblGrid>
              <a:tr h="22972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nov</a:t>
                      </a:r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/15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dez/15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jan/16</a:t>
                      </a:r>
                      <a:endParaRPr lang="pt-BR" sz="12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fev/16</a:t>
                      </a:r>
                      <a:endParaRPr lang="pt-BR" sz="12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mar/16</a:t>
                      </a:r>
                      <a:endParaRPr lang="pt-BR" sz="12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29721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Atendimento Social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pt-BR" sz="12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29721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Cuidador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pt-BR" sz="12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pt-BR" sz="12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29721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PADA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pt-BR" sz="12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pt-BR" sz="12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pt-BR" sz="12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29721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PMUC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pt-BR" sz="12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pt-BR" sz="12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pt-BR" sz="12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29721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pt-BR" sz="12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pt-BR" sz="12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pt-BR" sz="12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4024338"/>
              </p:ext>
            </p:extLst>
          </p:nvPr>
        </p:nvGraphicFramePr>
        <p:xfrm>
          <a:off x="3652370" y="293414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6215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" y="0"/>
            <a:ext cx="255494" cy="6858000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Subtítulo 2"/>
          <p:cNvSpPr txBox="1">
            <a:spLocks/>
          </p:cNvSpPr>
          <p:nvPr/>
        </p:nvSpPr>
        <p:spPr>
          <a:xfrm>
            <a:off x="1392219" y="0"/>
            <a:ext cx="9144000" cy="52889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Brasília</a:t>
            </a:r>
            <a:endParaRPr lang="pt-BR" sz="3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4893156" y="688868"/>
            <a:ext cx="21421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>
                <a:solidFill>
                  <a:srgbClr val="990033"/>
                </a:solidFill>
              </a:rPr>
              <a:t>Atendimento</a:t>
            </a:r>
            <a:endParaRPr lang="pt-BR" sz="2800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8271829"/>
              </p:ext>
            </p:extLst>
          </p:nvPr>
        </p:nvGraphicFramePr>
        <p:xfrm>
          <a:off x="3307976" y="1372057"/>
          <a:ext cx="4949339" cy="17602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40589"/>
                <a:gridCol w="661750"/>
                <a:gridCol w="661750"/>
                <a:gridCol w="661750"/>
                <a:gridCol w="661750"/>
                <a:gridCol w="661750"/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 dirty="0" err="1">
                          <a:effectLst/>
                        </a:rPr>
                        <a:t>nov</a:t>
                      </a:r>
                      <a:r>
                        <a:rPr lang="pt-BR" sz="1200" b="1" u="none" strike="noStrike" dirty="0">
                          <a:effectLst/>
                        </a:rPr>
                        <a:t>/15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 dirty="0">
                          <a:effectLst/>
                        </a:rPr>
                        <a:t>dez/15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>
                          <a:effectLst/>
                        </a:rPr>
                        <a:t>jan/16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>
                          <a:effectLst/>
                        </a:rPr>
                        <a:t>fev/16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 dirty="0">
                          <a:effectLst/>
                        </a:rPr>
                        <a:t>mar/16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</a:tr>
              <a:tr h="197173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u="none" strike="noStrike" dirty="0">
                          <a:effectLst/>
                        </a:rPr>
                        <a:t>Dados Cadastrais 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 dirty="0">
                          <a:effectLst/>
                        </a:rPr>
                        <a:t>1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 dirty="0">
                          <a:effectLst/>
                        </a:rPr>
                        <a:t>2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 dirty="0">
                          <a:effectLst/>
                        </a:rPr>
                        <a:t>1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 dirty="0">
                          <a:effectLst/>
                        </a:rPr>
                        <a:t>8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 dirty="0">
                          <a:effectLst/>
                        </a:rPr>
                        <a:t>26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</a:tr>
              <a:tr h="197173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u="none" strike="noStrike" dirty="0" smtClean="0">
                          <a:effectLst/>
                        </a:rPr>
                        <a:t>Solicitações </a:t>
                      </a:r>
                      <a:r>
                        <a:rPr lang="pt-BR" sz="1200" b="1" u="none" strike="noStrike" dirty="0">
                          <a:effectLst/>
                        </a:rPr>
                        <a:t>Diversas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 dirty="0">
                          <a:effectLst/>
                        </a:rPr>
                        <a:t>1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 dirty="0">
                          <a:effectLst/>
                        </a:rPr>
                        <a:t>0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 dirty="0">
                          <a:effectLst/>
                        </a:rPr>
                        <a:t>9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 dirty="0">
                          <a:effectLst/>
                        </a:rPr>
                        <a:t>10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>
                          <a:effectLst/>
                        </a:rPr>
                        <a:t>10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</a:tr>
              <a:tr h="197173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u="none" strike="noStrike" dirty="0">
                          <a:effectLst/>
                        </a:rPr>
                        <a:t>Empréstimo </a:t>
                      </a:r>
                      <a:r>
                        <a:rPr lang="pt-BR" sz="1200" b="1" u="none" strike="noStrike" dirty="0" err="1">
                          <a:effectLst/>
                        </a:rPr>
                        <a:t>Jumbão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>
                          <a:effectLst/>
                        </a:rPr>
                        <a:t>3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 dirty="0">
                          <a:effectLst/>
                        </a:rPr>
                        <a:t>1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 dirty="0">
                          <a:effectLst/>
                        </a:rPr>
                        <a:t>3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 dirty="0">
                          <a:effectLst/>
                        </a:rPr>
                        <a:t>7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 dirty="0">
                          <a:effectLst/>
                        </a:rPr>
                        <a:t>1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</a:tr>
              <a:tr h="197173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u="none" strike="noStrike" dirty="0">
                          <a:effectLst/>
                        </a:rPr>
                        <a:t>Reciprocidade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>
                          <a:effectLst/>
                        </a:rPr>
                        <a:t>4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>
                          <a:effectLst/>
                        </a:rPr>
                        <a:t>6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 dirty="0">
                          <a:effectLst/>
                        </a:rPr>
                        <a:t>2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 dirty="0">
                          <a:effectLst/>
                        </a:rPr>
                        <a:t>3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 dirty="0">
                          <a:effectLst/>
                        </a:rPr>
                        <a:t>0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</a:tr>
              <a:tr h="197173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u="none" strike="noStrike" dirty="0">
                          <a:effectLst/>
                        </a:rPr>
                        <a:t>PLAMES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>
                          <a:effectLst/>
                        </a:rPr>
                        <a:t>7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>
                          <a:effectLst/>
                        </a:rPr>
                        <a:t>7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 dirty="0">
                          <a:effectLst/>
                        </a:rPr>
                        <a:t>10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 dirty="0">
                          <a:effectLst/>
                        </a:rPr>
                        <a:t>6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 dirty="0">
                          <a:effectLst/>
                        </a:rPr>
                        <a:t>2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</a:tr>
              <a:tr h="197173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u="none" strike="noStrike" dirty="0">
                          <a:effectLst/>
                        </a:rPr>
                        <a:t>Revisão de </a:t>
                      </a:r>
                      <a:r>
                        <a:rPr lang="pt-BR" sz="1200" b="1" u="none" strike="noStrike" dirty="0" smtClean="0">
                          <a:effectLst/>
                        </a:rPr>
                        <a:t>Reembolso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>
                          <a:effectLst/>
                        </a:rPr>
                        <a:t>0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>
                          <a:effectLst/>
                        </a:rPr>
                        <a:t>3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 dirty="0">
                          <a:effectLst/>
                        </a:rPr>
                        <a:t>11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 dirty="0">
                          <a:effectLst/>
                        </a:rPr>
                        <a:t>19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 dirty="0">
                          <a:effectLst/>
                        </a:rPr>
                        <a:t>3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</a:tr>
              <a:tr h="197173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u="none" strike="noStrike" dirty="0" smtClean="0">
                          <a:effectLst/>
                        </a:rPr>
                        <a:t>Solicitação </a:t>
                      </a:r>
                      <a:r>
                        <a:rPr lang="pt-BR" sz="1200" b="1" u="none" strike="noStrike" dirty="0">
                          <a:effectLst/>
                        </a:rPr>
                        <a:t>de Reembolso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>
                          <a:effectLst/>
                        </a:rPr>
                        <a:t>56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>
                          <a:effectLst/>
                        </a:rPr>
                        <a:t>116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>
                          <a:effectLst/>
                        </a:rPr>
                        <a:t>93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 dirty="0">
                          <a:effectLst/>
                        </a:rPr>
                        <a:t>106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 dirty="0">
                          <a:effectLst/>
                        </a:rPr>
                        <a:t>113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</a:tr>
              <a:tr h="197173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u="none" strike="noStrike" dirty="0">
                          <a:effectLst/>
                        </a:rPr>
                        <a:t>Total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>
                          <a:effectLst/>
                        </a:rPr>
                        <a:t>72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>
                          <a:effectLst/>
                        </a:rPr>
                        <a:t>135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>
                          <a:effectLst/>
                        </a:rPr>
                        <a:t>129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 dirty="0">
                          <a:effectLst/>
                        </a:rPr>
                        <a:t>159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 dirty="0">
                          <a:effectLst/>
                        </a:rPr>
                        <a:t>155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9505443"/>
              </p:ext>
            </p:extLst>
          </p:nvPr>
        </p:nvGraphicFramePr>
        <p:xfrm>
          <a:off x="3442447" y="3621603"/>
          <a:ext cx="5123329" cy="3101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5410197" y="3390771"/>
            <a:ext cx="1169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990033"/>
                </a:solidFill>
              </a:rPr>
              <a:t>Total</a:t>
            </a:r>
            <a:endParaRPr lang="pt-BR" sz="2400" b="1" dirty="0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25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" y="0"/>
            <a:ext cx="255494" cy="6858000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Subtítulo 2"/>
          <p:cNvSpPr txBox="1">
            <a:spLocks/>
          </p:cNvSpPr>
          <p:nvPr/>
        </p:nvSpPr>
        <p:spPr>
          <a:xfrm>
            <a:off x="1392219" y="0"/>
            <a:ext cx="9144000" cy="52889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Brasília</a:t>
            </a:r>
            <a:endParaRPr lang="pt-BR" sz="3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Subtítulo 2"/>
          <p:cNvSpPr txBox="1">
            <a:spLocks/>
          </p:cNvSpPr>
          <p:nvPr/>
        </p:nvSpPr>
        <p:spPr>
          <a:xfrm>
            <a:off x="3306630" y="950556"/>
            <a:ext cx="5315177" cy="5288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b="1" dirty="0" smtClean="0">
                <a:solidFill>
                  <a:schemeClr val="accent6">
                    <a:lumMod val="50000"/>
                  </a:schemeClr>
                </a:solidFill>
              </a:rPr>
              <a:t>Serviço Social</a:t>
            </a:r>
            <a:endParaRPr lang="pt-BR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714078" y="3058921"/>
            <a:ext cx="48068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smtClean="0"/>
              <a:t>INÍCIO DOS ATENDIMENTOS DIA 04/01/2016</a:t>
            </a:r>
            <a:endParaRPr lang="pt-BR" sz="1200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717691"/>
              </p:ext>
            </p:extLst>
          </p:nvPr>
        </p:nvGraphicFramePr>
        <p:xfrm>
          <a:off x="4182034" y="1580025"/>
          <a:ext cx="3724836" cy="13783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89935"/>
                <a:gridCol w="744967"/>
                <a:gridCol w="744967"/>
                <a:gridCol w="744967"/>
              </a:tblGrid>
              <a:tr h="22972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 dirty="0" err="1">
                          <a:effectLst/>
                        </a:rPr>
                        <a:t>jan</a:t>
                      </a:r>
                      <a:r>
                        <a:rPr lang="pt-BR" sz="1200" b="1" u="none" strike="noStrike" dirty="0">
                          <a:effectLst/>
                        </a:rPr>
                        <a:t>/16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>
                          <a:effectLst/>
                        </a:rPr>
                        <a:t>fev/16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>
                          <a:effectLst/>
                        </a:rPr>
                        <a:t>mar/16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29721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u="none" strike="noStrike" dirty="0">
                          <a:effectLst/>
                        </a:rPr>
                        <a:t>AMDA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 dirty="0">
                          <a:effectLst/>
                        </a:rPr>
                        <a:t>2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 dirty="0">
                          <a:effectLst/>
                        </a:rPr>
                        <a:t>1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 dirty="0">
                          <a:effectLst/>
                        </a:rPr>
                        <a:t>0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29721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u="none" strike="noStrike">
                          <a:effectLst/>
                        </a:rPr>
                        <a:t>Atendimento Social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>
                          <a:effectLst/>
                        </a:rPr>
                        <a:t>9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>
                          <a:effectLst/>
                        </a:rPr>
                        <a:t>14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 dirty="0">
                          <a:effectLst/>
                        </a:rPr>
                        <a:t>14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29721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u="none" strike="noStrike">
                          <a:effectLst/>
                        </a:rPr>
                        <a:t>Cuidador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>
                          <a:effectLst/>
                        </a:rPr>
                        <a:t>3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>
                          <a:effectLst/>
                        </a:rPr>
                        <a:t>2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 dirty="0">
                          <a:effectLst/>
                        </a:rPr>
                        <a:t>0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29721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u="none" strike="noStrike">
                          <a:effectLst/>
                        </a:rPr>
                        <a:t>PADA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>
                          <a:effectLst/>
                        </a:rPr>
                        <a:t>0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>
                          <a:effectLst/>
                        </a:rPr>
                        <a:t>1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 dirty="0">
                          <a:effectLst/>
                        </a:rPr>
                        <a:t>2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29721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u="none" strike="noStrike" dirty="0">
                          <a:effectLst/>
                        </a:rPr>
                        <a:t>TOTAL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>
                          <a:effectLst/>
                        </a:rPr>
                        <a:t>14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>
                          <a:effectLst/>
                        </a:rPr>
                        <a:t>18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 dirty="0">
                          <a:effectLst/>
                        </a:rPr>
                        <a:t>16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7805973"/>
              </p:ext>
            </p:extLst>
          </p:nvPr>
        </p:nvGraphicFramePr>
        <p:xfrm>
          <a:off x="3831515" y="343649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1499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" y="0"/>
            <a:ext cx="255494" cy="6858000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1392219" y="0"/>
            <a:ext cx="9144000" cy="52889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Mogi das Cruzes</a:t>
            </a:r>
            <a:endParaRPr lang="pt-BR" sz="3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4893156" y="528899"/>
            <a:ext cx="21421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>
                <a:solidFill>
                  <a:srgbClr val="990033"/>
                </a:solidFill>
              </a:rPr>
              <a:t>Atendimento</a:t>
            </a:r>
            <a:endParaRPr lang="pt-BR" sz="2800" dirty="0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1307775"/>
              </p:ext>
            </p:extLst>
          </p:nvPr>
        </p:nvGraphicFramePr>
        <p:xfrm>
          <a:off x="3106273" y="1241611"/>
          <a:ext cx="5741892" cy="17167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37447"/>
                <a:gridCol w="740889"/>
                <a:gridCol w="740889"/>
                <a:gridCol w="740889"/>
                <a:gridCol w="740889"/>
                <a:gridCol w="740889"/>
              </a:tblGrid>
              <a:tr h="214593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nov</a:t>
                      </a:r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/15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dez/15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jan</a:t>
                      </a:r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/16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fev</a:t>
                      </a:r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/16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mar/16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</a:tr>
              <a:tr h="214593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Informações diversas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pt-BR" sz="12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pt-BR" sz="12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pt-BR" sz="12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pt-BR" sz="12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</a:tr>
              <a:tr h="214593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PLAMES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pt-BR" sz="12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</a:tr>
              <a:tr h="214593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Revisão de Reembolso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pt-BR" sz="12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pt-BR" sz="12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</a:tr>
              <a:tr h="214593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Dados Cadastrais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pt-BR" sz="12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pt-BR" sz="12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pt-BR" sz="12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</a:tr>
              <a:tr h="214593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Empréstimo JUMBÃO 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pt-BR" sz="12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pt-BR" sz="12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</a:tr>
              <a:tr h="214593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Reembolso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106</a:t>
                      </a:r>
                      <a:endParaRPr lang="pt-BR" sz="12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113</a:t>
                      </a:r>
                      <a:endParaRPr lang="pt-BR" sz="12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159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129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163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</a:tr>
              <a:tr h="214593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126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164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222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175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197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8508340"/>
              </p:ext>
            </p:extLst>
          </p:nvPr>
        </p:nvGraphicFramePr>
        <p:xfrm>
          <a:off x="3106273" y="3302597"/>
          <a:ext cx="5190565" cy="3146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3927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" y="0"/>
            <a:ext cx="255494" cy="6858000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1392219" y="0"/>
            <a:ext cx="9144000" cy="52889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Mogi das Cruzes</a:t>
            </a:r>
            <a:endParaRPr lang="pt-BR" sz="3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4778624"/>
              </p:ext>
            </p:extLst>
          </p:nvPr>
        </p:nvGraphicFramePr>
        <p:xfrm>
          <a:off x="3240741" y="1559858"/>
          <a:ext cx="5168154" cy="29516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3306630" y="4494057"/>
            <a:ext cx="48068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smtClean="0"/>
              <a:t>INÍCIO DOS ATENDIMENTOS: 08/03/2016</a:t>
            </a:r>
            <a:endParaRPr lang="pt-BR" sz="1200" b="1" dirty="0"/>
          </a:p>
        </p:txBody>
      </p:sp>
      <p:sp>
        <p:nvSpPr>
          <p:cNvPr id="9" name="Subtítulo 2"/>
          <p:cNvSpPr txBox="1">
            <a:spLocks/>
          </p:cNvSpPr>
          <p:nvPr/>
        </p:nvSpPr>
        <p:spPr>
          <a:xfrm>
            <a:off x="3306630" y="950556"/>
            <a:ext cx="5315177" cy="5288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b="1" dirty="0" smtClean="0">
                <a:solidFill>
                  <a:schemeClr val="accent6">
                    <a:lumMod val="50000"/>
                  </a:schemeClr>
                </a:solidFill>
              </a:rPr>
              <a:t>Serviço Social</a:t>
            </a:r>
            <a:endParaRPr lang="pt-BR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43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063552" y="36465"/>
            <a:ext cx="8147248" cy="4525963"/>
          </a:xfrm>
        </p:spPr>
        <p:txBody>
          <a:bodyPr/>
          <a:lstStyle/>
          <a:p>
            <a:pPr marL="0" lvl="3" indent="0">
              <a:buNone/>
            </a:pPr>
            <a:endParaRPr lang="pt-BR" sz="1200" dirty="0"/>
          </a:p>
          <a:p>
            <a:pPr marL="0" indent="0">
              <a:buNone/>
            </a:pPr>
            <a:endParaRPr lang="pt-BR" sz="1200" dirty="0"/>
          </a:p>
        </p:txBody>
      </p:sp>
      <p:pic>
        <p:nvPicPr>
          <p:cNvPr id="4" name="Espaço Reservado para Conteúdo 3"/>
          <p:cNvPicPr>
            <a:picLocks/>
          </p:cNvPicPr>
          <p:nvPr/>
        </p:nvPicPr>
        <p:blipFill rotWithShape="1">
          <a:blip r:embed="rId2"/>
          <a:srcRect l="530" t="18825" r="52727" b="19368"/>
          <a:stretch/>
        </p:blipFill>
        <p:spPr bwMode="auto">
          <a:xfrm>
            <a:off x="2086786" y="592737"/>
            <a:ext cx="2520280" cy="17281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m 5"/>
          <p:cNvPicPr/>
          <p:nvPr/>
        </p:nvPicPr>
        <p:blipFill rotWithShape="1">
          <a:blip r:embed="rId3"/>
          <a:srcRect l="-352" t="18511" r="63135" b="32231"/>
          <a:stretch/>
        </p:blipFill>
        <p:spPr bwMode="auto">
          <a:xfrm>
            <a:off x="4808383" y="605479"/>
            <a:ext cx="2448272" cy="17154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Espaço Reservado para Conteúdo 6"/>
          <p:cNvPicPr>
            <a:picLocks/>
          </p:cNvPicPr>
          <p:nvPr/>
        </p:nvPicPr>
        <p:blipFill rotWithShape="1">
          <a:blip r:embed="rId4"/>
          <a:srcRect l="7056" t="9726" r="7044" b="3995"/>
          <a:stretch/>
        </p:blipFill>
        <p:spPr bwMode="auto">
          <a:xfrm>
            <a:off x="7543873" y="588882"/>
            <a:ext cx="2448273" cy="17281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m 7"/>
          <p:cNvPicPr/>
          <p:nvPr/>
        </p:nvPicPr>
        <p:blipFill rotWithShape="1">
          <a:blip r:embed="rId5"/>
          <a:srcRect l="178" t="18511" r="52021" b="17800"/>
          <a:stretch/>
        </p:blipFill>
        <p:spPr bwMode="auto">
          <a:xfrm>
            <a:off x="2933232" y="2892288"/>
            <a:ext cx="2406500" cy="16482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719" y="2886053"/>
            <a:ext cx="2612669" cy="1668143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4843825" y="91548"/>
            <a:ext cx="24338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u="sng" dirty="0"/>
              <a:t>Goiânia</a:t>
            </a:r>
            <a:endParaRPr lang="pt-BR" sz="1200" b="1" u="sng" dirty="0"/>
          </a:p>
          <a:p>
            <a:pPr marL="0" lvl="3"/>
            <a:r>
              <a:rPr lang="pt-BR" sz="800" b="1" dirty="0"/>
              <a:t>Atendente </a:t>
            </a:r>
            <a:r>
              <a:rPr lang="pt-BR" sz="800" b="1" dirty="0"/>
              <a:t>– WAGNER OLIVEIRA DE SOUZA</a:t>
            </a:r>
            <a:endParaRPr lang="pt-BR" sz="800" b="1" dirty="0"/>
          </a:p>
          <a:p>
            <a:pPr marL="0" lvl="3"/>
            <a:r>
              <a:rPr lang="pt-BR" sz="800" b="1" dirty="0"/>
              <a:t>Assistente Social – </a:t>
            </a:r>
            <a:r>
              <a:rPr lang="pt-BR" sz="800" b="1" dirty="0"/>
              <a:t>ANA PAULA DE OLIVEIRA</a:t>
            </a:r>
            <a:endParaRPr lang="pt-BR" sz="800" b="1" dirty="0"/>
          </a:p>
          <a:p>
            <a:pPr marL="0" lvl="3"/>
            <a:endParaRPr lang="pt-BR" sz="1200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7387339" y="75374"/>
            <a:ext cx="30247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u="sng" dirty="0"/>
              <a:t>Itumbiara</a:t>
            </a:r>
            <a:endParaRPr lang="pt-BR" sz="1200" b="1" u="sng" dirty="0"/>
          </a:p>
          <a:p>
            <a:pPr marL="0" lvl="3"/>
            <a:r>
              <a:rPr lang="pt-BR" sz="800" b="1" dirty="0"/>
              <a:t>Atendente – </a:t>
            </a:r>
            <a:r>
              <a:rPr lang="pt-BR" sz="800" b="1" dirty="0"/>
              <a:t>LARISSA ALVES DE OLIVEIRA</a:t>
            </a:r>
            <a:endParaRPr lang="pt-BR" sz="800" b="1" dirty="0"/>
          </a:p>
          <a:p>
            <a:pPr marL="0" lvl="3"/>
            <a:r>
              <a:rPr lang="pt-BR" sz="800" b="1" dirty="0"/>
              <a:t>Assistente Social – </a:t>
            </a:r>
            <a:r>
              <a:rPr lang="pt-BR" sz="800" b="1" dirty="0"/>
              <a:t>MARÍLIA ALVES DE MELO OLIVEIRA</a:t>
            </a:r>
            <a:endParaRPr lang="pt-BR" sz="800" b="1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2799295" y="2385253"/>
            <a:ext cx="3214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u="sng" dirty="0"/>
              <a:t>Marimbondo</a:t>
            </a:r>
            <a:endParaRPr lang="pt-BR" sz="1200" b="1" u="sng" dirty="0"/>
          </a:p>
          <a:p>
            <a:pPr marL="0" lvl="3"/>
            <a:r>
              <a:rPr lang="pt-BR" sz="800" b="1" dirty="0"/>
              <a:t>Atendente – </a:t>
            </a:r>
            <a:r>
              <a:rPr lang="pt-BR" sz="800" b="1" dirty="0"/>
              <a:t>JULIO OLIVEIRA DE SOUZA</a:t>
            </a:r>
            <a:endParaRPr lang="pt-BR" sz="800" b="1" dirty="0"/>
          </a:p>
          <a:p>
            <a:pPr marL="0" lvl="3"/>
            <a:r>
              <a:rPr lang="pt-BR" sz="800" b="1" dirty="0"/>
              <a:t>Assistente Social – </a:t>
            </a:r>
            <a:r>
              <a:rPr lang="pt-BR" sz="800" b="1" dirty="0"/>
              <a:t>PRISCILLA ELISAMA SOARES ARAUJO</a:t>
            </a:r>
            <a:endParaRPr lang="pt-BR" sz="800" b="1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6749938" y="2367732"/>
            <a:ext cx="3032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u="sng" dirty="0"/>
              <a:t>Estreito</a:t>
            </a:r>
            <a:endParaRPr lang="pt-BR" sz="1200" b="1" u="sng" dirty="0"/>
          </a:p>
          <a:p>
            <a:pPr marL="0" lvl="3"/>
            <a:r>
              <a:rPr lang="pt-BR" sz="800" b="1" dirty="0"/>
              <a:t>Atendente – JOCIMEIRE TERESA DE PAULA</a:t>
            </a:r>
            <a:endParaRPr lang="pt-BR" sz="800" b="1" dirty="0"/>
          </a:p>
          <a:p>
            <a:pPr marL="0" lvl="3"/>
            <a:r>
              <a:rPr lang="pt-BR" sz="800" b="1" dirty="0"/>
              <a:t>Assistente </a:t>
            </a:r>
            <a:r>
              <a:rPr lang="pt-BR" sz="800" b="1" dirty="0"/>
              <a:t>Social – </a:t>
            </a:r>
            <a:r>
              <a:rPr lang="pt-BR" sz="800" b="1" dirty="0"/>
              <a:t>CAMILA ROBERTA DE SOUZA</a:t>
            </a:r>
            <a:endParaRPr lang="pt-BR" sz="800" b="1" dirty="0"/>
          </a:p>
        </p:txBody>
      </p:sp>
      <p:sp>
        <p:nvSpPr>
          <p:cNvPr id="13" name="Retângulo 12"/>
          <p:cNvSpPr/>
          <p:nvPr/>
        </p:nvSpPr>
        <p:spPr>
          <a:xfrm>
            <a:off x="1" y="0"/>
            <a:ext cx="255494" cy="6858000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2063552" y="113141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200" b="1" u="sng" dirty="0"/>
              <a:t>Brasília</a:t>
            </a:r>
          </a:p>
          <a:p>
            <a:pPr marL="0" lvl="3" indent="0">
              <a:spcBef>
                <a:spcPts val="0"/>
              </a:spcBef>
              <a:buNone/>
            </a:pPr>
            <a:r>
              <a:rPr lang="pt-BR" sz="800" b="1" dirty="0"/>
              <a:t>Atendente – MARIA IZABEL CARVALHO LIMA</a:t>
            </a:r>
          </a:p>
          <a:p>
            <a:pPr marL="0" lvl="3" indent="0">
              <a:spcBef>
                <a:spcPts val="0"/>
              </a:spcBef>
              <a:buNone/>
            </a:pPr>
            <a:r>
              <a:rPr lang="pt-BR" sz="800" b="1" dirty="0"/>
              <a:t>Assistente Social – HIAGO NOGUEIRA </a:t>
            </a:r>
            <a:endParaRPr lang="pt-BR" sz="800" b="1" dirty="0"/>
          </a:p>
        </p:txBody>
      </p:sp>
      <p:pic>
        <p:nvPicPr>
          <p:cNvPr id="17" name="Espaço Reservado para Conteúdo 6"/>
          <p:cNvPicPr>
            <a:picLocks/>
          </p:cNvPicPr>
          <p:nvPr/>
        </p:nvPicPr>
        <p:blipFill rotWithShape="1">
          <a:blip r:embed="rId4"/>
          <a:srcRect l="7056" t="9726" r="7044" b="3995"/>
          <a:stretch/>
        </p:blipFill>
        <p:spPr bwMode="auto">
          <a:xfrm>
            <a:off x="7705187" y="5143677"/>
            <a:ext cx="2448273" cy="17281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1" name="CaixaDeTexto 20"/>
          <p:cNvSpPr txBox="1"/>
          <p:nvPr/>
        </p:nvSpPr>
        <p:spPr>
          <a:xfrm>
            <a:off x="5033467" y="4253900"/>
            <a:ext cx="23614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200" dirty="0"/>
          </a:p>
          <a:p>
            <a:endParaRPr lang="pt-BR" sz="1200" dirty="0"/>
          </a:p>
          <a:p>
            <a:r>
              <a:rPr lang="pt-BR" sz="1200" b="1" u="sng" dirty="0"/>
              <a:t>Mogi das Cruzes</a:t>
            </a:r>
            <a:endParaRPr lang="pt-BR" sz="1200" b="1" u="sng" dirty="0"/>
          </a:p>
          <a:p>
            <a:pPr marL="0" lvl="3"/>
            <a:r>
              <a:rPr lang="pt-BR" sz="800" b="1" dirty="0"/>
              <a:t>Atendente </a:t>
            </a:r>
            <a:r>
              <a:rPr lang="pt-BR" sz="800" b="1" dirty="0"/>
              <a:t>– EDILEIDE DE MELLO SOUSA</a:t>
            </a:r>
            <a:endParaRPr lang="pt-BR" sz="800" b="1" dirty="0"/>
          </a:p>
          <a:p>
            <a:pPr marL="0" lvl="3"/>
            <a:r>
              <a:rPr lang="pt-BR" sz="800" b="1" dirty="0"/>
              <a:t>Assistente Social – </a:t>
            </a:r>
            <a:r>
              <a:rPr lang="pt-BR" sz="800" b="1" dirty="0" smtClean="0"/>
              <a:t>MELISSA OLIVEIRA DA SILVA</a:t>
            </a:r>
            <a:endParaRPr lang="pt-BR" sz="800" b="1" dirty="0"/>
          </a:p>
          <a:p>
            <a:pPr marL="0" lvl="3"/>
            <a:endParaRPr lang="pt-BR" sz="1200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7592721" y="4279941"/>
            <a:ext cx="302477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200" dirty="0"/>
          </a:p>
          <a:p>
            <a:endParaRPr lang="pt-BR" sz="1200" dirty="0"/>
          </a:p>
          <a:p>
            <a:r>
              <a:rPr lang="pt-BR" sz="1200" b="1" u="sng" dirty="0"/>
              <a:t>Vitória</a:t>
            </a:r>
            <a:endParaRPr lang="pt-BR" sz="1200" b="1" u="sng" dirty="0"/>
          </a:p>
          <a:p>
            <a:pPr marL="0" lvl="3"/>
            <a:r>
              <a:rPr lang="pt-BR" sz="800" b="1" dirty="0"/>
              <a:t>Atendente – </a:t>
            </a:r>
            <a:r>
              <a:rPr lang="pt-BR" sz="800" b="1" dirty="0"/>
              <a:t>HOSANA DE SOUZA</a:t>
            </a:r>
            <a:endParaRPr lang="pt-BR" sz="800" b="1" dirty="0"/>
          </a:p>
          <a:p>
            <a:pPr marL="0" lvl="3"/>
            <a:r>
              <a:rPr lang="pt-BR" sz="800" b="1" dirty="0"/>
              <a:t>Assistente Social – </a:t>
            </a:r>
            <a:r>
              <a:rPr lang="pt-BR" sz="800" b="1" dirty="0"/>
              <a:t>THAINA ALVES PAULINO</a:t>
            </a:r>
            <a:endParaRPr lang="pt-BR" sz="800" b="1" dirty="0"/>
          </a:p>
        </p:txBody>
      </p:sp>
      <p:pic>
        <p:nvPicPr>
          <p:cNvPr id="23" name="Espaço Reservado para Conteúdo 3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098" y="5079583"/>
            <a:ext cx="2525331" cy="17030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Espaço Reservado para Conteúdo 3"/>
          <p:cNvPicPr>
            <a:picLocks/>
          </p:cNvPicPr>
          <p:nvPr/>
        </p:nvPicPr>
        <p:blipFill rotWithShape="1">
          <a:blip r:embed="rId8"/>
          <a:srcRect l="705" t="19766" r="52024" b="19055"/>
          <a:stretch/>
        </p:blipFill>
        <p:spPr bwMode="auto">
          <a:xfrm>
            <a:off x="5077534" y="5101184"/>
            <a:ext cx="2220546" cy="17388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5" name="Retângulo 24"/>
          <p:cNvSpPr/>
          <p:nvPr/>
        </p:nvSpPr>
        <p:spPr>
          <a:xfrm>
            <a:off x="2063552" y="4590307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200" b="1" u="sng" dirty="0"/>
              <a:t>Foz do Iguaçu</a:t>
            </a:r>
          </a:p>
          <a:p>
            <a:pPr marL="0" lvl="3" indent="0">
              <a:buNone/>
            </a:pPr>
            <a:r>
              <a:rPr lang="pt-BR" sz="800" b="1" dirty="0"/>
              <a:t>Atendente – QUEILA CRISTINA MESUTTI</a:t>
            </a:r>
          </a:p>
          <a:p>
            <a:pPr marL="0" lvl="3" indent="0">
              <a:buNone/>
            </a:pPr>
            <a:r>
              <a:rPr lang="pt-BR" sz="800" b="1" dirty="0"/>
              <a:t>Assistente Social – ANGELA THERESA ATUI LEITE</a:t>
            </a:r>
            <a:endParaRPr lang="pt-BR" sz="800" b="1" dirty="0"/>
          </a:p>
        </p:txBody>
      </p:sp>
    </p:spTree>
    <p:extLst>
      <p:ext uri="{BB962C8B-B14F-4D97-AF65-F5344CB8AC3E}">
        <p14:creationId xmlns:p14="http://schemas.microsoft.com/office/powerpoint/2010/main" val="171429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13735" y="116561"/>
            <a:ext cx="9144000" cy="528899"/>
          </a:xfrm>
        </p:spPr>
        <p:txBody>
          <a:bodyPr>
            <a:noAutofit/>
          </a:bodyPr>
          <a:lstStyle/>
          <a:p>
            <a:r>
              <a:rPr lang="pt-BR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Foz do Iguaçu</a:t>
            </a:r>
            <a:endParaRPr lang="pt-BR" sz="3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Subtítulo 2"/>
          <p:cNvSpPr txBox="1">
            <a:spLocks/>
          </p:cNvSpPr>
          <p:nvPr/>
        </p:nvSpPr>
        <p:spPr>
          <a:xfrm>
            <a:off x="1244600" y="894301"/>
            <a:ext cx="9144000" cy="5019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b="1" dirty="0" smtClean="0">
                <a:solidFill>
                  <a:srgbClr val="990033"/>
                </a:solidFill>
              </a:rPr>
              <a:t>Atendimento</a:t>
            </a:r>
            <a:endParaRPr lang="pt-BR" sz="2800" b="1" dirty="0">
              <a:solidFill>
                <a:srgbClr val="990033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" y="0"/>
            <a:ext cx="255494" cy="6858000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2209946"/>
              </p:ext>
            </p:extLst>
          </p:nvPr>
        </p:nvGraphicFramePr>
        <p:xfrm>
          <a:off x="3352799" y="3550024"/>
          <a:ext cx="5118847" cy="28911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620122"/>
              </p:ext>
            </p:extLst>
          </p:nvPr>
        </p:nvGraphicFramePr>
        <p:xfrm>
          <a:off x="3352800" y="1443270"/>
          <a:ext cx="4927600" cy="1714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79600"/>
                <a:gridCol w="609600"/>
                <a:gridCol w="609600"/>
                <a:gridCol w="609600"/>
                <a:gridCol w="609600"/>
                <a:gridCol w="6096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nov</a:t>
                      </a:r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/15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dez/15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jan/16</a:t>
                      </a:r>
                      <a:endParaRPr lang="pt-BR" sz="12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fev/16</a:t>
                      </a:r>
                      <a:endParaRPr lang="pt-BR" sz="12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mar/16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Carteira da Unimed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pt-BR" sz="12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Revisão de Reembolso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Solicitação de reembolso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35</a:t>
                      </a:r>
                      <a:endParaRPr lang="pt-BR" sz="12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89</a:t>
                      </a:r>
                      <a:endParaRPr lang="pt-BR" sz="12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96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104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94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Empréstimo </a:t>
                      </a:r>
                      <a:r>
                        <a:rPr lang="pt-BR" sz="12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Jumbão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pt-BR" sz="12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pt-BR" sz="12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Dados cadastrais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pt-BR" sz="12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pt-BR" sz="12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Informações Diversas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pt-BR" sz="12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pt-BR" sz="12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PLAMES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pt-BR" sz="12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pt-BR" sz="12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46</a:t>
                      </a:r>
                      <a:endParaRPr lang="pt-BR" sz="12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114</a:t>
                      </a:r>
                      <a:endParaRPr lang="pt-BR" sz="12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113</a:t>
                      </a:r>
                      <a:endParaRPr lang="pt-BR" sz="12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128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121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96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50494" y="0"/>
            <a:ext cx="9144000" cy="528899"/>
          </a:xfrm>
        </p:spPr>
        <p:txBody>
          <a:bodyPr>
            <a:noAutofit/>
          </a:bodyPr>
          <a:lstStyle/>
          <a:p>
            <a:r>
              <a:rPr lang="pt-BR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Foz do Iguaçu</a:t>
            </a:r>
            <a:endParaRPr lang="pt-BR" sz="3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1450494" y="963739"/>
            <a:ext cx="9144000" cy="5288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b="1" dirty="0" smtClean="0">
                <a:solidFill>
                  <a:schemeClr val="accent6">
                    <a:lumMod val="50000"/>
                  </a:schemeClr>
                </a:solidFill>
              </a:rPr>
              <a:t>Serviço Social</a:t>
            </a:r>
            <a:endParaRPr lang="pt-BR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" y="0"/>
            <a:ext cx="255494" cy="6858000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5568312"/>
              </p:ext>
            </p:extLst>
          </p:nvPr>
        </p:nvGraphicFramePr>
        <p:xfrm>
          <a:off x="3506470" y="1492638"/>
          <a:ext cx="4813300" cy="1333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65300"/>
                <a:gridCol w="609600"/>
                <a:gridCol w="609600"/>
                <a:gridCol w="609600"/>
                <a:gridCol w="609600"/>
                <a:gridCol w="6096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u="none" strike="noStrike" dirty="0" err="1">
                          <a:effectLst/>
                        </a:rPr>
                        <a:t>nov</a:t>
                      </a:r>
                      <a:r>
                        <a:rPr lang="pt-BR" sz="1100" b="1" u="none" strike="noStrike" dirty="0">
                          <a:effectLst/>
                        </a:rPr>
                        <a:t>/15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u="none" strike="noStrike">
                          <a:effectLst/>
                        </a:rPr>
                        <a:t>dez/15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u="none" strike="noStrike">
                          <a:effectLst/>
                        </a:rPr>
                        <a:t>jan/16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u="none" strike="noStrike">
                          <a:effectLst/>
                        </a:rPr>
                        <a:t>fev/16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u="none" strike="noStrike">
                          <a:effectLst/>
                        </a:rPr>
                        <a:t>mar/16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u="none" strike="noStrike">
                          <a:effectLst/>
                        </a:rPr>
                        <a:t>Visita Domiciliar/Institucional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u="none" strike="noStrike" dirty="0">
                          <a:effectLst/>
                        </a:rPr>
                        <a:t>1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u="none" strike="noStrike" dirty="0">
                          <a:effectLst/>
                        </a:rPr>
                        <a:t>3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u="none" strike="noStrike" dirty="0">
                          <a:effectLst/>
                        </a:rPr>
                        <a:t>0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u="none" strike="noStrike">
                          <a:effectLst/>
                        </a:rPr>
                        <a:t>0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u="none" strike="noStrike">
                          <a:effectLst/>
                        </a:rPr>
                        <a:t>0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u="none" strike="noStrike">
                          <a:effectLst/>
                        </a:rPr>
                        <a:t>PMUC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u="none" strike="noStrike">
                          <a:effectLst/>
                        </a:rPr>
                        <a:t>3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u="none" strike="noStrike">
                          <a:effectLst/>
                        </a:rPr>
                        <a:t>3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u="none" strike="noStrike" dirty="0">
                          <a:effectLst/>
                        </a:rPr>
                        <a:t>1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u="none" strike="noStrike" dirty="0">
                          <a:effectLst/>
                        </a:rPr>
                        <a:t>0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u="none" strike="noStrike">
                          <a:effectLst/>
                        </a:rPr>
                        <a:t>2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u="none" strike="noStrike">
                          <a:effectLst/>
                        </a:rPr>
                        <a:t>Cuidador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u="none" strike="noStrike">
                          <a:effectLst/>
                        </a:rPr>
                        <a:t>6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u="none" strike="noStrike">
                          <a:effectLst/>
                        </a:rPr>
                        <a:t>2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u="none" strike="noStrike">
                          <a:effectLst/>
                        </a:rPr>
                        <a:t>4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u="none" strike="noStrike" dirty="0">
                          <a:effectLst/>
                        </a:rPr>
                        <a:t>4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u="none" strike="noStrike" dirty="0">
                          <a:effectLst/>
                        </a:rPr>
                        <a:t>5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u="none" strike="noStrike">
                          <a:effectLst/>
                        </a:rPr>
                        <a:t>PADA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u="none" strike="noStrike">
                          <a:effectLst/>
                        </a:rPr>
                        <a:t>0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u="none" strike="noStrike">
                          <a:effectLst/>
                        </a:rPr>
                        <a:t>0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u="none" strike="noStrike">
                          <a:effectLst/>
                        </a:rPr>
                        <a:t>0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u="none" strike="noStrike">
                          <a:effectLst/>
                        </a:rPr>
                        <a:t>1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u="none" strike="noStrike" dirty="0">
                          <a:effectLst/>
                        </a:rPr>
                        <a:t>0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u="none" strike="noStrike">
                          <a:effectLst/>
                        </a:rPr>
                        <a:t>Atendimento Social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u="none" strike="noStrike">
                          <a:effectLst/>
                        </a:rPr>
                        <a:t>26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u="none" strike="noStrike">
                          <a:effectLst/>
                        </a:rPr>
                        <a:t>44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u="none" strike="noStrike">
                          <a:effectLst/>
                        </a:rPr>
                        <a:t>39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u="none" strike="noStrike">
                          <a:effectLst/>
                        </a:rPr>
                        <a:t>56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u="none" strike="noStrike" dirty="0">
                          <a:effectLst/>
                        </a:rPr>
                        <a:t>51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u="none" strike="noStrike">
                          <a:effectLst/>
                        </a:rPr>
                        <a:t>Total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u="none" strike="noStrike">
                          <a:effectLst/>
                        </a:rPr>
                        <a:t>36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u="none" strike="noStrike">
                          <a:effectLst/>
                        </a:rPr>
                        <a:t>52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u="none" strike="noStrike">
                          <a:effectLst/>
                        </a:rPr>
                        <a:t>44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u="none" strike="noStrike">
                          <a:effectLst/>
                        </a:rPr>
                        <a:t>61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u="none" strike="noStrike" dirty="0">
                          <a:effectLst/>
                        </a:rPr>
                        <a:t>58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2858085"/>
              </p:ext>
            </p:extLst>
          </p:nvPr>
        </p:nvGraphicFramePr>
        <p:xfrm>
          <a:off x="3627120" y="335368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7462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2"/>
          <p:cNvSpPr txBox="1">
            <a:spLocks/>
          </p:cNvSpPr>
          <p:nvPr/>
        </p:nvSpPr>
        <p:spPr>
          <a:xfrm>
            <a:off x="4937761" y="775127"/>
            <a:ext cx="2230418" cy="52889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b="1" dirty="0" smtClean="0">
                <a:solidFill>
                  <a:srgbClr val="990033"/>
                </a:solidFill>
              </a:rPr>
              <a:t>Atendimento</a:t>
            </a:r>
            <a:endParaRPr lang="pt-BR" b="1" dirty="0">
              <a:solidFill>
                <a:srgbClr val="990033"/>
              </a:solidFill>
            </a:endParaRPr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1480970" y="28999"/>
            <a:ext cx="9144000" cy="52889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Goiânia</a:t>
            </a:r>
            <a:endParaRPr lang="pt-BR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0" y="0"/>
            <a:ext cx="255494" cy="6858000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4907061"/>
              </p:ext>
            </p:extLst>
          </p:nvPr>
        </p:nvGraphicFramePr>
        <p:xfrm>
          <a:off x="3106269" y="1304026"/>
          <a:ext cx="5540189" cy="16379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56239"/>
                <a:gridCol w="716790"/>
                <a:gridCol w="716790"/>
                <a:gridCol w="716790"/>
                <a:gridCol w="716790"/>
                <a:gridCol w="716790"/>
              </a:tblGrid>
              <a:tr h="11822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 dirty="0" err="1">
                          <a:effectLst/>
                        </a:rPr>
                        <a:t>nov</a:t>
                      </a:r>
                      <a:r>
                        <a:rPr lang="pt-BR" sz="1200" b="1" u="none" strike="noStrike" dirty="0">
                          <a:effectLst/>
                        </a:rPr>
                        <a:t>/15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 dirty="0">
                          <a:effectLst/>
                        </a:rPr>
                        <a:t>dez/15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 dirty="0" err="1">
                          <a:effectLst/>
                        </a:rPr>
                        <a:t>jan</a:t>
                      </a:r>
                      <a:r>
                        <a:rPr lang="pt-BR" sz="1200" b="1" u="none" strike="noStrike" dirty="0">
                          <a:effectLst/>
                        </a:rPr>
                        <a:t>/16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 dirty="0" err="1">
                          <a:effectLst/>
                        </a:rPr>
                        <a:t>fev</a:t>
                      </a:r>
                      <a:r>
                        <a:rPr lang="pt-BR" sz="1200" b="1" u="none" strike="noStrike" dirty="0">
                          <a:effectLst/>
                        </a:rPr>
                        <a:t>/16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 dirty="0">
                          <a:effectLst/>
                        </a:rPr>
                        <a:t>mar/16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</a:tr>
              <a:tr h="207869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u="none" strike="noStrike" dirty="0">
                          <a:effectLst/>
                        </a:rPr>
                        <a:t>Empréstimo JUMBÃO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 dirty="0">
                          <a:effectLst/>
                        </a:rPr>
                        <a:t>1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 dirty="0">
                          <a:effectLst/>
                        </a:rPr>
                        <a:t>2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 dirty="0">
                          <a:effectLst/>
                        </a:rPr>
                        <a:t>3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 dirty="0">
                          <a:effectLst/>
                        </a:rPr>
                        <a:t>9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>
                          <a:effectLst/>
                        </a:rPr>
                        <a:t>7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</a:tr>
              <a:tr h="207869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u="none" strike="noStrike" dirty="0">
                          <a:effectLst/>
                        </a:rPr>
                        <a:t>Dados Cadastrais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 dirty="0">
                          <a:effectLst/>
                        </a:rPr>
                        <a:t>2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>
                          <a:effectLst/>
                        </a:rPr>
                        <a:t>0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 dirty="0">
                          <a:effectLst/>
                        </a:rPr>
                        <a:t>8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 dirty="0">
                          <a:effectLst/>
                        </a:rPr>
                        <a:t>14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 dirty="0">
                          <a:effectLst/>
                        </a:rPr>
                        <a:t>11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</a:tr>
              <a:tr h="207869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u="none" strike="noStrike" dirty="0" smtClean="0">
                          <a:effectLst/>
                        </a:rPr>
                        <a:t>Solicitação </a:t>
                      </a:r>
                      <a:r>
                        <a:rPr lang="pt-BR" sz="1200" b="1" u="none" strike="noStrike" dirty="0">
                          <a:effectLst/>
                        </a:rPr>
                        <a:t>de Carteirinha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 dirty="0">
                          <a:effectLst/>
                        </a:rPr>
                        <a:t>3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 dirty="0">
                          <a:effectLst/>
                        </a:rPr>
                        <a:t>8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 dirty="0">
                          <a:effectLst/>
                        </a:rPr>
                        <a:t>7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 dirty="0">
                          <a:effectLst/>
                        </a:rPr>
                        <a:t>13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 dirty="0">
                          <a:effectLst/>
                        </a:rPr>
                        <a:t>3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</a:tr>
              <a:tr h="207869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u="none" strike="noStrike" dirty="0">
                          <a:effectLst/>
                        </a:rPr>
                        <a:t>Informações Diversas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>
                          <a:effectLst/>
                        </a:rPr>
                        <a:t>7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>
                          <a:effectLst/>
                        </a:rPr>
                        <a:t>3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 dirty="0">
                          <a:effectLst/>
                        </a:rPr>
                        <a:t>47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 dirty="0">
                          <a:effectLst/>
                        </a:rPr>
                        <a:t>29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 dirty="0">
                          <a:effectLst/>
                        </a:rPr>
                        <a:t>72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</a:tr>
              <a:tr h="207869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u="none" strike="noStrike" dirty="0">
                          <a:effectLst/>
                        </a:rPr>
                        <a:t>Revisão de Reembolso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>
                          <a:effectLst/>
                        </a:rPr>
                        <a:t>8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>
                          <a:effectLst/>
                        </a:rPr>
                        <a:t>6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>
                          <a:effectLst/>
                        </a:rPr>
                        <a:t>7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 dirty="0">
                          <a:effectLst/>
                        </a:rPr>
                        <a:t>5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 dirty="0">
                          <a:effectLst/>
                        </a:rPr>
                        <a:t>4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</a:tr>
              <a:tr h="207869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u="none" strike="noStrike" dirty="0">
                          <a:effectLst/>
                        </a:rPr>
                        <a:t>Solicitação de reembolso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>
                          <a:effectLst/>
                        </a:rPr>
                        <a:t>88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>
                          <a:effectLst/>
                        </a:rPr>
                        <a:t>44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>
                          <a:effectLst/>
                        </a:rPr>
                        <a:t>67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 dirty="0">
                          <a:effectLst/>
                        </a:rPr>
                        <a:t>121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 dirty="0">
                          <a:effectLst/>
                        </a:rPr>
                        <a:t>110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</a:tr>
              <a:tr h="207869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u="none" strike="noStrike" dirty="0">
                          <a:effectLst/>
                        </a:rPr>
                        <a:t>Total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>
                          <a:effectLst/>
                        </a:rPr>
                        <a:t>109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>
                          <a:effectLst/>
                        </a:rPr>
                        <a:t>63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>
                          <a:effectLst/>
                        </a:rPr>
                        <a:t>139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 dirty="0">
                          <a:effectLst/>
                        </a:rPr>
                        <a:t>191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 dirty="0">
                          <a:effectLst/>
                        </a:rPr>
                        <a:t>207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6120068"/>
              </p:ext>
            </p:extLst>
          </p:nvPr>
        </p:nvGraphicFramePr>
        <p:xfrm>
          <a:off x="3766970" y="34171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870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/>
          <p:cNvSpPr txBox="1">
            <a:spLocks/>
          </p:cNvSpPr>
          <p:nvPr/>
        </p:nvSpPr>
        <p:spPr>
          <a:xfrm>
            <a:off x="1283520" y="-8983"/>
            <a:ext cx="9144000" cy="52889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Goiânia</a:t>
            </a:r>
            <a:endParaRPr lang="pt-BR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3197932" y="732864"/>
            <a:ext cx="5315177" cy="5288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b="1" dirty="0" smtClean="0">
                <a:solidFill>
                  <a:schemeClr val="accent6">
                    <a:lumMod val="50000"/>
                  </a:schemeClr>
                </a:solidFill>
              </a:rPr>
              <a:t>Serviço Social</a:t>
            </a:r>
            <a:endParaRPr lang="pt-BR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0" y="0"/>
            <a:ext cx="255494" cy="6858000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2129010"/>
              </p:ext>
            </p:extLst>
          </p:nvPr>
        </p:nvGraphicFramePr>
        <p:xfrm>
          <a:off x="3372299" y="1254124"/>
          <a:ext cx="5263402" cy="16069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99277"/>
                <a:gridCol w="652825"/>
                <a:gridCol w="652825"/>
                <a:gridCol w="652825"/>
                <a:gridCol w="652825"/>
                <a:gridCol w="652825"/>
              </a:tblGrid>
              <a:tr h="200866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 dirty="0">
                          <a:effectLst/>
                        </a:rPr>
                        <a:t> 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nov</a:t>
                      </a:r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/15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dez/15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jan/16</a:t>
                      </a:r>
                      <a:endParaRPr lang="pt-BR" sz="12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fev/16</a:t>
                      </a:r>
                      <a:endParaRPr lang="pt-BR" sz="12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mar/16</a:t>
                      </a:r>
                      <a:endParaRPr lang="pt-BR" sz="12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0086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PADA 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          1 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pt-BR" sz="12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pt-BR" sz="12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0086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Cuidador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              10 </a:t>
                      </a:r>
                      <a:endParaRPr lang="pt-BR" sz="12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pt-BR" sz="12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0086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Visitas Domiciliares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                2 </a:t>
                      </a:r>
                      <a:endParaRPr lang="pt-BR" sz="12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pt-BR" sz="12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0086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Reciprocidade Unimed 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              11 </a:t>
                      </a:r>
                      <a:endParaRPr lang="pt-BR" sz="12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pt-BR" sz="12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pt-BR" sz="12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0086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Soliçitação</a:t>
                      </a:r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de Reembolso 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              13 </a:t>
                      </a:r>
                      <a:endParaRPr lang="pt-BR" sz="12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pt-BR" sz="12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pt-BR" sz="12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0086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Atendimento Social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              43 </a:t>
                      </a:r>
                      <a:endParaRPr lang="pt-BR" sz="12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pt-BR" sz="12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pt-BR" sz="12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pt-BR" sz="12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0086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              80 </a:t>
                      </a:r>
                      <a:endParaRPr lang="pt-BR" sz="12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48</a:t>
                      </a:r>
                      <a:endParaRPr lang="pt-BR" sz="12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pt-BR" sz="12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39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1144410"/>
              </p:ext>
            </p:extLst>
          </p:nvPr>
        </p:nvGraphicFramePr>
        <p:xfrm>
          <a:off x="3372299" y="3098203"/>
          <a:ext cx="5014632" cy="3052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7700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2"/>
          <p:cNvSpPr txBox="1">
            <a:spLocks/>
          </p:cNvSpPr>
          <p:nvPr/>
        </p:nvSpPr>
        <p:spPr>
          <a:xfrm>
            <a:off x="1561652" y="160871"/>
            <a:ext cx="9144000" cy="52889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Itumbiara</a:t>
            </a:r>
            <a:endParaRPr lang="pt-BR" sz="3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5018443" y="904922"/>
            <a:ext cx="2230418" cy="52889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b="1" dirty="0" smtClean="0">
                <a:solidFill>
                  <a:srgbClr val="990033"/>
                </a:solidFill>
              </a:rPr>
              <a:t>Atendimento</a:t>
            </a:r>
            <a:endParaRPr lang="pt-BR" b="1" dirty="0">
              <a:solidFill>
                <a:srgbClr val="990033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" y="0"/>
            <a:ext cx="255494" cy="6858000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46378"/>
              </p:ext>
            </p:extLst>
          </p:nvPr>
        </p:nvGraphicFramePr>
        <p:xfrm>
          <a:off x="3065930" y="1535210"/>
          <a:ext cx="5836022" cy="18937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45342"/>
                <a:gridCol w="778136"/>
                <a:gridCol w="778136"/>
                <a:gridCol w="778136"/>
                <a:gridCol w="778136"/>
                <a:gridCol w="778136"/>
              </a:tblGrid>
              <a:tr h="189379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 dirty="0" err="1">
                          <a:effectLst/>
                        </a:rPr>
                        <a:t>nov</a:t>
                      </a:r>
                      <a:r>
                        <a:rPr lang="pt-BR" sz="1200" b="1" u="none" strike="noStrike" dirty="0">
                          <a:effectLst/>
                        </a:rPr>
                        <a:t>/15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 dirty="0">
                          <a:effectLst/>
                        </a:rPr>
                        <a:t>dez/15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>
                          <a:effectLst/>
                        </a:rPr>
                        <a:t>jan/16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>
                          <a:effectLst/>
                        </a:rPr>
                        <a:t>fev/16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>
                          <a:effectLst/>
                        </a:rPr>
                        <a:t>mar/16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</a:tr>
              <a:tr h="189379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u="none" strike="noStrike" dirty="0">
                          <a:effectLst/>
                        </a:rPr>
                        <a:t>Dados Cadastrais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>
                          <a:effectLst/>
                        </a:rPr>
                        <a:t>1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 dirty="0">
                          <a:effectLst/>
                        </a:rPr>
                        <a:t>5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 dirty="0">
                          <a:effectLst/>
                        </a:rPr>
                        <a:t>4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>
                          <a:effectLst/>
                        </a:rPr>
                        <a:t>1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>
                          <a:effectLst/>
                        </a:rPr>
                        <a:t>7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</a:tr>
              <a:tr h="189379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u="none" strike="noStrike" dirty="0">
                          <a:effectLst/>
                        </a:rPr>
                        <a:t>Odontológico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>
                          <a:effectLst/>
                        </a:rPr>
                        <a:t>2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>
                          <a:effectLst/>
                        </a:rPr>
                        <a:t>4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 dirty="0">
                          <a:effectLst/>
                        </a:rPr>
                        <a:t>8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 dirty="0">
                          <a:effectLst/>
                        </a:rPr>
                        <a:t>10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 dirty="0">
                          <a:effectLst/>
                        </a:rPr>
                        <a:t>10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</a:tr>
              <a:tr h="189379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u="none" strike="noStrike" dirty="0">
                          <a:effectLst/>
                        </a:rPr>
                        <a:t>Solicitação de carteirinha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>
                          <a:effectLst/>
                        </a:rPr>
                        <a:t>3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>
                          <a:effectLst/>
                        </a:rPr>
                        <a:t>6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>
                          <a:effectLst/>
                        </a:rPr>
                        <a:t>12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 dirty="0">
                          <a:effectLst/>
                        </a:rPr>
                        <a:t>3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 dirty="0">
                          <a:effectLst/>
                        </a:rPr>
                        <a:t>7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</a:tr>
              <a:tr h="189379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u="none" strike="noStrike" dirty="0">
                          <a:effectLst/>
                        </a:rPr>
                        <a:t> JUMBÃO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>
                          <a:effectLst/>
                        </a:rPr>
                        <a:t>6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>
                          <a:effectLst/>
                        </a:rPr>
                        <a:t>9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>
                          <a:effectLst/>
                        </a:rPr>
                        <a:t>9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 dirty="0">
                          <a:effectLst/>
                        </a:rPr>
                        <a:t>9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 dirty="0">
                          <a:effectLst/>
                        </a:rPr>
                        <a:t>11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</a:tr>
              <a:tr h="189379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u="none" strike="noStrike" dirty="0">
                          <a:effectLst/>
                        </a:rPr>
                        <a:t>PLAMES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>
                          <a:effectLst/>
                        </a:rPr>
                        <a:t>6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>
                          <a:effectLst/>
                        </a:rPr>
                        <a:t>8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>
                          <a:effectLst/>
                        </a:rPr>
                        <a:t>14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 dirty="0">
                          <a:effectLst/>
                        </a:rPr>
                        <a:t>13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 dirty="0">
                          <a:effectLst/>
                        </a:rPr>
                        <a:t>10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</a:tr>
              <a:tr h="189379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u="none" strike="noStrike" dirty="0">
                          <a:effectLst/>
                        </a:rPr>
                        <a:t>Informações Diversas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>
                          <a:effectLst/>
                        </a:rPr>
                        <a:t>0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>
                          <a:effectLst/>
                        </a:rPr>
                        <a:t>24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>
                          <a:effectLst/>
                        </a:rPr>
                        <a:t>30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 dirty="0">
                          <a:effectLst/>
                        </a:rPr>
                        <a:t>21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 dirty="0">
                          <a:effectLst/>
                        </a:rPr>
                        <a:t>29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</a:tr>
              <a:tr h="189379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u="none" strike="noStrike" dirty="0">
                          <a:effectLst/>
                        </a:rPr>
                        <a:t>Revisão de Reembolso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>
                          <a:effectLst/>
                        </a:rPr>
                        <a:t>15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>
                          <a:effectLst/>
                        </a:rPr>
                        <a:t>8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>
                          <a:effectLst/>
                        </a:rPr>
                        <a:t>10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>
                          <a:effectLst/>
                        </a:rPr>
                        <a:t>9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 dirty="0">
                          <a:effectLst/>
                        </a:rPr>
                        <a:t>9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</a:tr>
              <a:tr h="189379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u="none" strike="noStrike" dirty="0">
                          <a:effectLst/>
                        </a:rPr>
                        <a:t>Solicitação de reembolso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>
                          <a:effectLst/>
                        </a:rPr>
                        <a:t>87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>
                          <a:effectLst/>
                        </a:rPr>
                        <a:t>105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>
                          <a:effectLst/>
                        </a:rPr>
                        <a:t>136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>
                          <a:effectLst/>
                        </a:rPr>
                        <a:t>107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 dirty="0">
                          <a:effectLst/>
                        </a:rPr>
                        <a:t>131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</a:tr>
              <a:tr h="189379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u="none" strike="noStrike" dirty="0">
                          <a:effectLst/>
                        </a:rPr>
                        <a:t>Total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>
                          <a:effectLst/>
                        </a:rPr>
                        <a:t>120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>
                          <a:effectLst/>
                        </a:rPr>
                        <a:t>169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>
                          <a:effectLst/>
                        </a:rPr>
                        <a:t>223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>
                          <a:effectLst/>
                        </a:rPr>
                        <a:t>173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 dirty="0">
                          <a:effectLst/>
                        </a:rPr>
                        <a:t>214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7318748"/>
              </p:ext>
            </p:extLst>
          </p:nvPr>
        </p:nvGraphicFramePr>
        <p:xfrm>
          <a:off x="3415553" y="3644152"/>
          <a:ext cx="5109882" cy="28642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5839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2"/>
          <p:cNvSpPr txBox="1">
            <a:spLocks/>
          </p:cNvSpPr>
          <p:nvPr/>
        </p:nvSpPr>
        <p:spPr>
          <a:xfrm>
            <a:off x="1279264" y="0"/>
            <a:ext cx="9144000" cy="52889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Itumbiara</a:t>
            </a:r>
            <a:endParaRPr lang="pt-BR" sz="3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3298712" y="700610"/>
            <a:ext cx="5315177" cy="5288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b="1" dirty="0" smtClean="0">
                <a:solidFill>
                  <a:schemeClr val="accent6">
                    <a:lumMod val="50000"/>
                  </a:schemeClr>
                </a:solidFill>
              </a:rPr>
              <a:t>Serviço Social</a:t>
            </a:r>
            <a:endParaRPr lang="pt-BR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" y="0"/>
            <a:ext cx="255494" cy="6858000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3220636"/>
              </p:ext>
            </p:extLst>
          </p:nvPr>
        </p:nvGraphicFramePr>
        <p:xfrm>
          <a:off x="3516256" y="1229509"/>
          <a:ext cx="4880091" cy="19027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36131"/>
                <a:gridCol w="668792"/>
                <a:gridCol w="668792"/>
                <a:gridCol w="668792"/>
                <a:gridCol w="668792"/>
                <a:gridCol w="668792"/>
              </a:tblGrid>
              <a:tr h="211418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nov</a:t>
                      </a:r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/15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dez/15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jan/16</a:t>
                      </a:r>
                      <a:endParaRPr lang="pt-BR" sz="12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fev/16</a:t>
                      </a:r>
                      <a:endParaRPr lang="pt-BR" sz="12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mar/16</a:t>
                      </a:r>
                      <a:endParaRPr lang="pt-BR" sz="12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11418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AMDA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pt-BR" sz="12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pt-BR" sz="12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11418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PADA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pt-BR" sz="12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pt-BR" sz="12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pt-BR" sz="12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11418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Cuidador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pt-BR" sz="12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pt-BR" sz="12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pt-BR" sz="12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pt-BR" sz="12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11418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Atendimento Social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pt-BR" sz="12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pt-BR" sz="12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33</a:t>
                      </a:r>
                      <a:endParaRPr lang="pt-BR" sz="12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11418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Reembolso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pt-BR" sz="12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pt-BR" sz="12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59</a:t>
                      </a:r>
                      <a:endParaRPr lang="pt-BR" sz="12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58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66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11418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Revisão de Reembolso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pt-BR" sz="12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pt-BR" sz="12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pt-BR" sz="12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pt-BR" sz="12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11418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Visita Domiciliar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pt-BR" sz="12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pt-BR" sz="12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pt-BR" sz="12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pt-BR" sz="12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11418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pt-BR" sz="12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44</a:t>
                      </a:r>
                      <a:endParaRPr lang="pt-BR" sz="12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112</a:t>
                      </a:r>
                      <a:endParaRPr lang="pt-BR" sz="12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85</a:t>
                      </a:r>
                      <a:endParaRPr lang="pt-BR" sz="12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109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6182825"/>
              </p:ext>
            </p:extLst>
          </p:nvPr>
        </p:nvGraphicFramePr>
        <p:xfrm>
          <a:off x="3516256" y="3661170"/>
          <a:ext cx="4943589" cy="29009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6077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2"/>
          <p:cNvSpPr txBox="1">
            <a:spLocks/>
          </p:cNvSpPr>
          <p:nvPr/>
        </p:nvSpPr>
        <p:spPr>
          <a:xfrm>
            <a:off x="1490205" y="100360"/>
            <a:ext cx="9144000" cy="52889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Marimbondo</a:t>
            </a:r>
            <a:endParaRPr lang="pt-BR" sz="3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5354620" y="893709"/>
            <a:ext cx="2230418" cy="52889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b="1" dirty="0" smtClean="0">
                <a:solidFill>
                  <a:srgbClr val="990033"/>
                </a:solidFill>
              </a:rPr>
              <a:t>Atendimento</a:t>
            </a:r>
            <a:endParaRPr lang="pt-BR" b="1" dirty="0">
              <a:solidFill>
                <a:srgbClr val="990033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" y="0"/>
            <a:ext cx="255494" cy="6858000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2660500"/>
              </p:ext>
            </p:extLst>
          </p:nvPr>
        </p:nvGraphicFramePr>
        <p:xfrm>
          <a:off x="3523130" y="1422608"/>
          <a:ext cx="5329143" cy="21078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54488"/>
                <a:gridCol w="674931"/>
                <a:gridCol w="674931"/>
                <a:gridCol w="674931"/>
                <a:gridCol w="674931"/>
                <a:gridCol w="674931"/>
              </a:tblGrid>
              <a:tr h="234203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u="none" strike="noStrike" dirty="0" err="1">
                          <a:effectLst/>
                        </a:rPr>
                        <a:t>nov</a:t>
                      </a:r>
                      <a:r>
                        <a:rPr lang="pt-BR" sz="1100" b="1" u="none" strike="noStrike" dirty="0">
                          <a:effectLst/>
                        </a:rPr>
                        <a:t>/15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u="none" strike="noStrike" dirty="0">
                          <a:effectLst/>
                        </a:rPr>
                        <a:t>dez/15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u="none" strike="noStrike" dirty="0" err="1">
                          <a:effectLst/>
                        </a:rPr>
                        <a:t>jan</a:t>
                      </a:r>
                      <a:r>
                        <a:rPr lang="pt-BR" sz="1100" b="1" u="none" strike="noStrike" dirty="0">
                          <a:effectLst/>
                        </a:rPr>
                        <a:t>/16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u="none" strike="noStrike">
                          <a:effectLst/>
                        </a:rPr>
                        <a:t>fev/16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u="none" strike="noStrike">
                          <a:effectLst/>
                        </a:rPr>
                        <a:t>mar/16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</a:tr>
              <a:tr h="234203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Carteirinha</a:t>
                      </a:r>
                      <a:endParaRPr lang="pt-BR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u="none" strike="noStrike">
                          <a:effectLst/>
                        </a:rPr>
                        <a:t>2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u="none" strike="noStrike" dirty="0">
                          <a:effectLst/>
                        </a:rPr>
                        <a:t>6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u="none" strike="noStrike" dirty="0">
                          <a:effectLst/>
                        </a:rPr>
                        <a:t>3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u="none" strike="noStrike" dirty="0">
                          <a:effectLst/>
                        </a:rPr>
                        <a:t>10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u="none" strike="noStrike">
                          <a:effectLst/>
                        </a:rPr>
                        <a:t>8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</a:tr>
              <a:tr h="234203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Dados Cadastrais </a:t>
                      </a:r>
                      <a:endParaRPr lang="pt-BR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u="none" strike="noStrike">
                          <a:effectLst/>
                        </a:rPr>
                        <a:t>3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u="none" strike="noStrike">
                          <a:effectLst/>
                        </a:rPr>
                        <a:t>20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u="none" strike="noStrike" dirty="0">
                          <a:effectLst/>
                        </a:rPr>
                        <a:t>40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u="none" strike="noStrike" dirty="0">
                          <a:effectLst/>
                        </a:rPr>
                        <a:t>5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u="none" strike="noStrike">
                          <a:effectLst/>
                        </a:rPr>
                        <a:t>2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</a:tr>
              <a:tr h="234203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PLAMES</a:t>
                      </a:r>
                      <a:endParaRPr lang="pt-BR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u="none" strike="noStrike">
                          <a:effectLst/>
                        </a:rPr>
                        <a:t>3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u="none" strike="noStrike">
                          <a:effectLst/>
                        </a:rPr>
                        <a:t>16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u="none" strike="noStrike">
                          <a:effectLst/>
                        </a:rPr>
                        <a:t>22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u="none" strike="noStrike" dirty="0">
                          <a:effectLst/>
                        </a:rPr>
                        <a:t>7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u="none" strike="noStrike">
                          <a:effectLst/>
                        </a:rPr>
                        <a:t>17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</a:tr>
              <a:tr h="234203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Empréstimo </a:t>
                      </a:r>
                      <a:r>
                        <a:rPr lang="pt-BR" sz="11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Jumbão</a:t>
                      </a:r>
                      <a:endParaRPr lang="pt-BR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u="none" strike="noStrike">
                          <a:effectLst/>
                        </a:rPr>
                        <a:t>5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u="none" strike="noStrike">
                          <a:effectLst/>
                        </a:rPr>
                        <a:t>15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u="none" strike="noStrike">
                          <a:effectLst/>
                        </a:rPr>
                        <a:t>21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u="none" strike="noStrike" dirty="0">
                          <a:effectLst/>
                        </a:rPr>
                        <a:t>12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u="none" strike="noStrike" dirty="0">
                          <a:effectLst/>
                        </a:rPr>
                        <a:t>17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</a:tr>
              <a:tr h="234203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Informações Diversas</a:t>
                      </a:r>
                      <a:endParaRPr lang="pt-BR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u="none" strike="noStrike">
                          <a:effectLst/>
                        </a:rPr>
                        <a:t>13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u="none" strike="noStrike">
                          <a:effectLst/>
                        </a:rPr>
                        <a:t>46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u="none" strike="noStrike">
                          <a:effectLst/>
                        </a:rPr>
                        <a:t>32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u="none" strike="noStrike">
                          <a:effectLst/>
                        </a:rPr>
                        <a:t>33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u="none" strike="noStrike" dirty="0">
                          <a:effectLst/>
                        </a:rPr>
                        <a:t>34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</a:tr>
              <a:tr h="234203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Revisão de Reembolso</a:t>
                      </a:r>
                      <a:endParaRPr lang="pt-BR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u="none" strike="noStrike">
                          <a:effectLst/>
                        </a:rPr>
                        <a:t>12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u="none" strike="noStrike">
                          <a:effectLst/>
                        </a:rPr>
                        <a:t>15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u="none" strike="noStrike">
                          <a:effectLst/>
                        </a:rPr>
                        <a:t>14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u="none" strike="noStrike">
                          <a:effectLst/>
                        </a:rPr>
                        <a:t>8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u="none" strike="noStrike" dirty="0">
                          <a:effectLst/>
                        </a:rPr>
                        <a:t>3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</a:tr>
              <a:tr h="234203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Solicitação de Reembolso</a:t>
                      </a:r>
                      <a:endParaRPr lang="pt-BR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u="none" strike="noStrike">
                          <a:effectLst/>
                        </a:rPr>
                        <a:t>19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u="none" strike="noStrike">
                          <a:effectLst/>
                        </a:rPr>
                        <a:t>52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u="none" strike="noStrike">
                          <a:effectLst/>
                        </a:rPr>
                        <a:t>86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u="none" strike="noStrike">
                          <a:effectLst/>
                        </a:rPr>
                        <a:t>72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u="none" strike="noStrike" dirty="0">
                          <a:effectLst/>
                        </a:rPr>
                        <a:t>104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</a:tr>
              <a:tr h="234203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pt-BR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u="none" strike="noStrike">
                          <a:effectLst/>
                        </a:rPr>
                        <a:t>57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u="none" strike="noStrike">
                          <a:effectLst/>
                        </a:rPr>
                        <a:t>170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u="none" strike="noStrike">
                          <a:effectLst/>
                        </a:rPr>
                        <a:t>218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u="none" strike="noStrike">
                          <a:effectLst/>
                        </a:rPr>
                        <a:t>147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u="none" strike="noStrike" dirty="0">
                          <a:effectLst/>
                        </a:rPr>
                        <a:t>185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9669581"/>
              </p:ext>
            </p:extLst>
          </p:nvPr>
        </p:nvGraphicFramePr>
        <p:xfrm>
          <a:off x="4183829" y="371138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1122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2"/>
          <p:cNvSpPr txBox="1">
            <a:spLocks/>
          </p:cNvSpPr>
          <p:nvPr/>
        </p:nvSpPr>
        <p:spPr>
          <a:xfrm>
            <a:off x="1096383" y="150222"/>
            <a:ext cx="9144000" cy="52889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Marimbondo</a:t>
            </a:r>
            <a:endParaRPr lang="pt-BR" sz="3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3010794" y="782040"/>
            <a:ext cx="5315177" cy="5288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b="1" dirty="0" smtClean="0">
                <a:solidFill>
                  <a:schemeClr val="accent6">
                    <a:lumMod val="50000"/>
                  </a:schemeClr>
                </a:solidFill>
              </a:rPr>
              <a:t>Serviço Social</a:t>
            </a:r>
            <a:endParaRPr lang="pt-BR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" y="0"/>
            <a:ext cx="255494" cy="6858000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8451377"/>
              </p:ext>
            </p:extLst>
          </p:nvPr>
        </p:nvGraphicFramePr>
        <p:xfrm>
          <a:off x="3382382" y="3197711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7998111"/>
              </p:ext>
            </p:extLst>
          </p:nvPr>
        </p:nvGraphicFramePr>
        <p:xfrm>
          <a:off x="3325232" y="1347765"/>
          <a:ext cx="4686300" cy="1524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38300"/>
                <a:gridCol w="609600"/>
                <a:gridCol w="609600"/>
                <a:gridCol w="609600"/>
                <a:gridCol w="609600"/>
                <a:gridCol w="6096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u="none" strike="noStrike" dirty="0" err="1">
                          <a:effectLst/>
                        </a:rPr>
                        <a:t>nov</a:t>
                      </a:r>
                      <a:r>
                        <a:rPr lang="pt-BR" sz="1100" b="1" u="none" strike="noStrike" dirty="0">
                          <a:effectLst/>
                        </a:rPr>
                        <a:t>/15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u="none" strike="noStrike">
                          <a:effectLst/>
                        </a:rPr>
                        <a:t>dez/15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u="none" strike="noStrike">
                          <a:effectLst/>
                        </a:rPr>
                        <a:t>jan/16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u="none" strike="noStrike">
                          <a:effectLst/>
                        </a:rPr>
                        <a:t>fev/16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u="none" strike="noStrike">
                          <a:effectLst/>
                        </a:rPr>
                        <a:t>mar/16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u="none" strike="noStrike" dirty="0">
                          <a:effectLst/>
                        </a:rPr>
                        <a:t>AMDA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u="none" strike="noStrike">
                          <a:effectLst/>
                        </a:rPr>
                        <a:t>1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u="none" strike="noStrike" dirty="0">
                          <a:effectLst/>
                        </a:rPr>
                        <a:t>2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u="none" strike="noStrike" dirty="0">
                          <a:effectLst/>
                        </a:rPr>
                        <a:t>4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u="none" strike="noStrike">
                          <a:effectLst/>
                        </a:rPr>
                        <a:t>4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u="none" strike="noStrike">
                          <a:effectLst/>
                        </a:rPr>
                        <a:t>4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u="none" strike="noStrike" dirty="0">
                          <a:effectLst/>
                        </a:rPr>
                        <a:t>PAAM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u="none" strike="noStrike">
                          <a:effectLst/>
                        </a:rPr>
                        <a:t>2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u="none" strike="noStrike" dirty="0">
                          <a:effectLst/>
                        </a:rPr>
                        <a:t>4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u="none" strike="noStrike" dirty="0">
                          <a:effectLst/>
                        </a:rPr>
                        <a:t>0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u="none" strike="noStrike">
                          <a:effectLst/>
                        </a:rPr>
                        <a:t>0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u="none" strike="noStrike">
                          <a:effectLst/>
                        </a:rPr>
                        <a:t>0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u="none" strike="noStrike" dirty="0">
                          <a:effectLst/>
                        </a:rPr>
                        <a:t>Cuidador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u="none" strike="noStrike">
                          <a:effectLst/>
                        </a:rPr>
                        <a:t>4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u="none" strike="noStrike">
                          <a:effectLst/>
                        </a:rPr>
                        <a:t>2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u="none" strike="noStrike" dirty="0">
                          <a:effectLst/>
                        </a:rPr>
                        <a:t>10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u="none" strike="noStrike" dirty="0">
                          <a:effectLst/>
                        </a:rPr>
                        <a:t>11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u="none" strike="noStrike">
                          <a:effectLst/>
                        </a:rPr>
                        <a:t>27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u="none" strike="noStrike" dirty="0">
                          <a:effectLst/>
                        </a:rPr>
                        <a:t>Visitas Domiciliares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u="none" strike="noStrike">
                          <a:effectLst/>
                        </a:rPr>
                        <a:t>4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u="none" strike="noStrike">
                          <a:effectLst/>
                        </a:rPr>
                        <a:t>1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u="none" strike="noStrike">
                          <a:effectLst/>
                        </a:rPr>
                        <a:t>0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u="none" strike="noStrike" dirty="0">
                          <a:effectLst/>
                        </a:rPr>
                        <a:t>3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u="none" strike="noStrike">
                          <a:effectLst/>
                        </a:rPr>
                        <a:t>0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u="none" strike="noStrike" dirty="0">
                          <a:effectLst/>
                        </a:rPr>
                        <a:t>PADA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u="none" strike="noStrike">
                          <a:effectLst/>
                        </a:rPr>
                        <a:t>0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u="none" strike="noStrike">
                          <a:effectLst/>
                        </a:rPr>
                        <a:t>0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u="none" strike="noStrike">
                          <a:effectLst/>
                        </a:rPr>
                        <a:t>0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u="none" strike="noStrike" dirty="0">
                          <a:effectLst/>
                        </a:rPr>
                        <a:t>0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u="none" strike="noStrike">
                          <a:effectLst/>
                        </a:rPr>
                        <a:t>3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u="none" strike="noStrike" dirty="0">
                          <a:effectLst/>
                        </a:rPr>
                        <a:t>Atendimento Social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u="none" strike="noStrike">
                          <a:effectLst/>
                        </a:rPr>
                        <a:t>0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u="none" strike="noStrike">
                          <a:effectLst/>
                        </a:rPr>
                        <a:t>14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u="none" strike="noStrike">
                          <a:effectLst/>
                        </a:rPr>
                        <a:t>6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u="none" strike="noStrike" dirty="0">
                          <a:effectLst/>
                        </a:rPr>
                        <a:t>32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u="none" strike="noStrike">
                          <a:effectLst/>
                        </a:rPr>
                        <a:t>25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u="none" strike="noStrike" dirty="0">
                          <a:effectLst/>
                        </a:rPr>
                        <a:t>Total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u="none" strike="noStrike">
                          <a:effectLst/>
                        </a:rPr>
                        <a:t>11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u="none" strike="noStrike">
                          <a:effectLst/>
                        </a:rPr>
                        <a:t>23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u="none" strike="noStrike" dirty="0">
                          <a:effectLst/>
                        </a:rPr>
                        <a:t>20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u="none" strike="noStrike" dirty="0">
                          <a:effectLst/>
                        </a:rPr>
                        <a:t>50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u="none" strike="noStrike" dirty="0">
                          <a:effectLst/>
                        </a:rPr>
                        <a:t>59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7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889</TotalTime>
  <Words>1014</Words>
  <Application>Microsoft Office PowerPoint</Application>
  <PresentationFormat>Widescreen</PresentationFormat>
  <Paragraphs>824</Paragraphs>
  <Slides>18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fabiane</dc:creator>
  <cp:lastModifiedBy>pablo</cp:lastModifiedBy>
  <cp:revision>56</cp:revision>
  <dcterms:created xsi:type="dcterms:W3CDTF">2015-12-14T12:28:56Z</dcterms:created>
  <dcterms:modified xsi:type="dcterms:W3CDTF">2016-04-13T12:57:19Z</dcterms:modified>
</cp:coreProperties>
</file>