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1" r:id="rId2"/>
    <p:sldId id="259" r:id="rId3"/>
    <p:sldId id="275" r:id="rId4"/>
    <p:sldId id="267" r:id="rId5"/>
    <p:sldId id="268" r:id="rId6"/>
    <p:sldId id="262" r:id="rId7"/>
    <p:sldId id="263" r:id="rId8"/>
    <p:sldId id="264" r:id="rId9"/>
    <p:sldId id="273" r:id="rId10"/>
    <p:sldId id="278" r:id="rId11"/>
    <p:sldId id="279" r:id="rId12"/>
  </p:sldIdLst>
  <p:sldSz cx="9144000" cy="6858000" type="screen4x3"/>
  <p:notesSz cx="68072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9631" autoAdjust="0"/>
  </p:normalViewPr>
  <p:slideViewPr>
    <p:cSldViewPr snapToGrid="0">
      <p:cViewPr>
        <p:scale>
          <a:sx n="60" d="100"/>
          <a:sy n="60" d="100"/>
        </p:scale>
        <p:origin x="-80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dor\Desktop\ETN\NUVEM_eletronuclear-18-se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Pr>
        <a:bodyPr/>
        <a:lstStyle/>
        <a:p>
          <a:pPr>
            <a:defRPr lang="en-US"/>
          </a:pPr>
          <a:endParaRPr lang="pt-BR"/>
        </a:p>
      </c:txPr>
    </c:title>
    <c:plotArea>
      <c:layout/>
      <c:barChart>
        <c:barDir val="bar"/>
        <c:grouping val="clustered"/>
        <c:ser>
          <c:idx val="0"/>
          <c:order val="0"/>
          <c:tx>
            <c:strRef>
              <c:f>'18-ago-médicos'!$B$1</c:f>
              <c:strCache>
                <c:ptCount val="1"/>
                <c:pt idx="0">
                  <c:v>Quantidade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'18-ago-médicos'!$A$2:$A$21</c:f>
              <c:strCache>
                <c:ptCount val="20"/>
                <c:pt idx="0">
                  <c:v>Retornar</c:v>
                </c:pt>
                <c:pt idx="1">
                  <c:v>já Credenciado</c:v>
                </c:pt>
                <c:pt idx="2">
                  <c:v>Aguardando Docs</c:v>
                </c:pt>
                <c:pt idx="3">
                  <c:v>Telefone Errado</c:v>
                </c:pt>
                <c:pt idx="4">
                  <c:v>Solicitou Descredenciamento</c:v>
                </c:pt>
                <c:pt idx="5">
                  <c:v>Finalizado - Sem contrato</c:v>
                </c:pt>
                <c:pt idx="6">
                  <c:v>Enviar Contrato</c:v>
                </c:pt>
                <c:pt idx="7">
                  <c:v>Sem Interesse</c:v>
                </c:pt>
                <c:pt idx="8">
                  <c:v>Visitado - Mudou de endereço</c:v>
                </c:pt>
                <c:pt idx="9">
                  <c:v>Finalizado</c:v>
                </c:pt>
                <c:pt idx="10">
                  <c:v>Digitalização</c:v>
                </c:pt>
                <c:pt idx="11">
                  <c:v>Ligar</c:v>
                </c:pt>
                <c:pt idx="12">
                  <c:v>Cadastro na Operadora</c:v>
                </c:pt>
                <c:pt idx="13">
                  <c:v>Qualidade Oside</c:v>
                </c:pt>
                <c:pt idx="14">
                  <c:v>Em Análise</c:v>
                </c:pt>
                <c:pt idx="15">
                  <c:v>Aguardando Docs - Sem contrato</c:v>
                </c:pt>
                <c:pt idx="16">
                  <c:v>Sem Telefone</c:v>
                </c:pt>
                <c:pt idx="17">
                  <c:v>10 Tentativas</c:v>
                </c:pt>
                <c:pt idx="18">
                  <c:v>Retornar - Docs. Faltando</c:v>
                </c:pt>
                <c:pt idx="19">
                  <c:v>Enviar Ficha Cadastral</c:v>
                </c:pt>
              </c:strCache>
            </c:strRef>
          </c:cat>
          <c:val>
            <c:numRef>
              <c:f>'18-ago-médicos'!$B$2:$B$21</c:f>
              <c:numCache>
                <c:formatCode>General</c:formatCode>
                <c:ptCount val="20"/>
                <c:pt idx="0">
                  <c:v>374</c:v>
                </c:pt>
                <c:pt idx="1">
                  <c:v>302</c:v>
                </c:pt>
                <c:pt idx="2">
                  <c:v>143</c:v>
                </c:pt>
                <c:pt idx="3">
                  <c:v>66</c:v>
                </c:pt>
                <c:pt idx="4">
                  <c:v>48</c:v>
                </c:pt>
                <c:pt idx="5">
                  <c:v>38</c:v>
                </c:pt>
                <c:pt idx="6">
                  <c:v>28</c:v>
                </c:pt>
                <c:pt idx="7">
                  <c:v>26</c:v>
                </c:pt>
                <c:pt idx="8">
                  <c:v>18</c:v>
                </c:pt>
                <c:pt idx="9">
                  <c:v>17</c:v>
                </c:pt>
                <c:pt idx="10">
                  <c:v>12</c:v>
                </c:pt>
                <c:pt idx="11">
                  <c:v>10</c:v>
                </c:pt>
                <c:pt idx="12">
                  <c:v>8</c:v>
                </c:pt>
                <c:pt idx="13">
                  <c:v>6</c:v>
                </c:pt>
                <c:pt idx="14">
                  <c:v>3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</c:ser>
        <c:axId val="73815552"/>
        <c:axId val="73817088"/>
      </c:barChart>
      <c:catAx>
        <c:axId val="7381555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73817088"/>
        <c:crosses val="autoZero"/>
        <c:auto val="1"/>
        <c:lblAlgn val="ctr"/>
        <c:lblOffset val="100"/>
      </c:catAx>
      <c:valAx>
        <c:axId val="73817088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pt-BR"/>
          </a:p>
        </c:txPr>
        <c:crossAx val="73815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EA75A-1B98-4089-8E5B-869F8B3C999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91EDF3D-E827-443D-B57B-ABB39D5666ED}">
      <dgm:prSet phldrT="[Texto]" custT="1"/>
      <dgm:spPr/>
      <dgm:t>
        <a:bodyPr/>
        <a:lstStyle/>
        <a:p>
          <a:r>
            <a:rPr lang="pt-BR" sz="1400" dirty="0" smtClean="0"/>
            <a:t>Projeto de Unificação da Gestão da Saúde ELETRONUCLEAR</a:t>
          </a:r>
          <a:endParaRPr lang="pt-BR" sz="1400" dirty="0"/>
        </a:p>
      </dgm:t>
    </dgm:pt>
    <dgm:pt modelId="{A2A7DE7D-7239-466C-B31E-0FD7D0E9077C}" type="parTrans" cxnId="{A1A5780F-C88B-453F-BFC3-D707B88DB1B1}">
      <dgm:prSet/>
      <dgm:spPr/>
      <dgm:t>
        <a:bodyPr/>
        <a:lstStyle/>
        <a:p>
          <a:endParaRPr lang="pt-BR"/>
        </a:p>
      </dgm:t>
    </dgm:pt>
    <dgm:pt modelId="{DB1327FA-C0D1-404D-B409-D79EDCF15EEE}" type="sibTrans" cxnId="{A1A5780F-C88B-453F-BFC3-D707B88DB1B1}">
      <dgm:prSet/>
      <dgm:spPr/>
      <dgm:t>
        <a:bodyPr/>
        <a:lstStyle/>
        <a:p>
          <a:endParaRPr lang="pt-BR"/>
        </a:p>
      </dgm:t>
    </dgm:pt>
    <dgm:pt modelId="{F7DA2E89-FE89-4CE4-B4CB-CDF4FA31EC0C}">
      <dgm:prSet phldrT="[Texto]" custT="1"/>
      <dgm:spPr/>
      <dgm:t>
        <a:bodyPr/>
        <a:lstStyle/>
        <a:p>
          <a:r>
            <a:rPr lang="pt-BR" sz="1300" dirty="0" smtClean="0"/>
            <a:t>PMO</a:t>
          </a:r>
          <a:endParaRPr lang="pt-BR" sz="1300" dirty="0"/>
        </a:p>
      </dgm:t>
    </dgm:pt>
    <dgm:pt modelId="{BD053529-2E29-40E3-B772-66D31E28DA4B}" type="parTrans" cxnId="{35EA824B-B562-4CF5-B602-07C8D782C265}">
      <dgm:prSet/>
      <dgm:spPr/>
      <dgm:t>
        <a:bodyPr/>
        <a:lstStyle/>
        <a:p>
          <a:endParaRPr lang="pt-BR"/>
        </a:p>
      </dgm:t>
    </dgm:pt>
    <dgm:pt modelId="{6A46EDB2-2CBD-4F16-9080-F0111A65F601}" type="sibTrans" cxnId="{35EA824B-B562-4CF5-B602-07C8D782C265}">
      <dgm:prSet/>
      <dgm:spPr/>
      <dgm:t>
        <a:bodyPr/>
        <a:lstStyle/>
        <a:p>
          <a:endParaRPr lang="pt-BR"/>
        </a:p>
      </dgm:t>
    </dgm:pt>
    <dgm:pt modelId="{C130D8CB-A44F-44D3-A11C-5CCC40035C9B}">
      <dgm:prSet phldrT="[Texto]" custT="1"/>
      <dgm:spPr/>
      <dgm:t>
        <a:bodyPr/>
        <a:lstStyle/>
        <a:p>
          <a:r>
            <a:rPr lang="pt-BR" sz="1300" dirty="0" smtClean="0"/>
            <a:t>Aquisições</a:t>
          </a:r>
          <a:endParaRPr lang="pt-BR" sz="1300" dirty="0"/>
        </a:p>
      </dgm:t>
    </dgm:pt>
    <dgm:pt modelId="{6E1CAF61-4AC1-4749-91BF-8A5C2F03D1F3}" type="parTrans" cxnId="{ED9005DC-D37F-4D7A-9CEA-5AD84486B031}">
      <dgm:prSet/>
      <dgm:spPr/>
      <dgm:t>
        <a:bodyPr/>
        <a:lstStyle/>
        <a:p>
          <a:endParaRPr lang="pt-BR"/>
        </a:p>
      </dgm:t>
    </dgm:pt>
    <dgm:pt modelId="{BF2235C8-0CC1-4009-92DC-834E09B8CBB6}" type="sibTrans" cxnId="{ED9005DC-D37F-4D7A-9CEA-5AD84486B031}">
      <dgm:prSet/>
      <dgm:spPr/>
      <dgm:t>
        <a:bodyPr/>
        <a:lstStyle/>
        <a:p>
          <a:endParaRPr lang="pt-BR"/>
        </a:p>
      </dgm:t>
    </dgm:pt>
    <dgm:pt modelId="{DFFF4728-265C-4B32-AE00-DBC2A4423EA6}">
      <dgm:prSet phldrT="[Texto]" custT="1"/>
      <dgm:spPr/>
      <dgm:t>
        <a:bodyPr/>
        <a:lstStyle/>
        <a:p>
          <a:r>
            <a:rPr lang="pt-BR" sz="1300" dirty="0" smtClean="0"/>
            <a:t>Produto</a:t>
          </a:r>
          <a:endParaRPr lang="pt-BR" sz="1300" dirty="0"/>
        </a:p>
      </dgm:t>
    </dgm:pt>
    <dgm:pt modelId="{9B49354B-2086-40DD-BC8F-033655792201}" type="parTrans" cxnId="{EBAC6732-0216-4333-AE02-E030C6C59ACB}">
      <dgm:prSet/>
      <dgm:spPr/>
      <dgm:t>
        <a:bodyPr/>
        <a:lstStyle/>
        <a:p>
          <a:endParaRPr lang="pt-BR"/>
        </a:p>
      </dgm:t>
    </dgm:pt>
    <dgm:pt modelId="{A7C6105B-364E-4957-9F6F-B9CF7B540BB9}" type="sibTrans" cxnId="{EBAC6732-0216-4333-AE02-E030C6C59ACB}">
      <dgm:prSet/>
      <dgm:spPr/>
      <dgm:t>
        <a:bodyPr/>
        <a:lstStyle/>
        <a:p>
          <a:endParaRPr lang="pt-BR"/>
        </a:p>
      </dgm:t>
    </dgm:pt>
    <dgm:pt modelId="{F614D825-D047-45C2-9AD2-041D6CDD2977}">
      <dgm:prSet phldrT="[Texto]" custT="1"/>
      <dgm:spPr/>
      <dgm:t>
        <a:bodyPr/>
        <a:lstStyle/>
        <a:p>
          <a:r>
            <a:rPr lang="pt-BR" sz="1300" dirty="0" smtClean="0"/>
            <a:t>TI</a:t>
          </a:r>
          <a:endParaRPr lang="pt-BR" sz="1300" dirty="0"/>
        </a:p>
      </dgm:t>
    </dgm:pt>
    <dgm:pt modelId="{8AA7522E-EC6D-4C97-881A-A62944010EEA}" type="parTrans" cxnId="{6229CD1E-EF0F-496E-88EB-6A55B9682AA3}">
      <dgm:prSet/>
      <dgm:spPr/>
      <dgm:t>
        <a:bodyPr/>
        <a:lstStyle/>
        <a:p>
          <a:endParaRPr lang="pt-BR"/>
        </a:p>
      </dgm:t>
    </dgm:pt>
    <dgm:pt modelId="{8056360E-A893-4F69-89C9-0C70C80571EA}" type="sibTrans" cxnId="{6229CD1E-EF0F-496E-88EB-6A55B9682AA3}">
      <dgm:prSet/>
      <dgm:spPr/>
      <dgm:t>
        <a:bodyPr/>
        <a:lstStyle/>
        <a:p>
          <a:endParaRPr lang="pt-BR"/>
        </a:p>
      </dgm:t>
    </dgm:pt>
    <dgm:pt modelId="{CCBDBFFE-529D-4F6D-B56A-DAF5586EF0E2}" type="pres">
      <dgm:prSet presAssocID="{C31EA75A-1B98-4089-8E5B-869F8B3C999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2BC2A79-136D-4CF4-BEF3-B68B0EA10090}" type="pres">
      <dgm:prSet presAssocID="{C31EA75A-1B98-4089-8E5B-869F8B3C999B}" presName="hierFlow" presStyleCnt="0"/>
      <dgm:spPr/>
    </dgm:pt>
    <dgm:pt modelId="{5C4E8D32-4360-422B-8F52-B45996143F1F}" type="pres">
      <dgm:prSet presAssocID="{C31EA75A-1B98-4089-8E5B-869F8B3C999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BD6D984-54D2-4A3C-855F-2F284ABE13FD}" type="pres">
      <dgm:prSet presAssocID="{891EDF3D-E827-443D-B57B-ABB39D5666ED}" presName="Name14" presStyleCnt="0"/>
      <dgm:spPr/>
    </dgm:pt>
    <dgm:pt modelId="{027487A1-E92E-40D1-84B8-60137BFDA02C}" type="pres">
      <dgm:prSet presAssocID="{891EDF3D-E827-443D-B57B-ABB39D5666ED}" presName="level1Shape" presStyleLbl="node0" presStyleIdx="0" presStyleCnt="1" custScaleX="93422" custScaleY="73750" custLinFactNeighborX="-1181" custLinFactNeighborY="-2994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A43B39D-628A-48BA-A483-B6ED178214CF}" type="pres">
      <dgm:prSet presAssocID="{891EDF3D-E827-443D-B57B-ABB39D5666ED}" presName="hierChild2" presStyleCnt="0"/>
      <dgm:spPr/>
    </dgm:pt>
    <dgm:pt modelId="{F268E759-0197-40B2-AC3D-6FEEA6DF2ABD}" type="pres">
      <dgm:prSet presAssocID="{BD053529-2E29-40E3-B772-66D31E28DA4B}" presName="Name19" presStyleLbl="parChTrans1D2" presStyleIdx="0" presStyleCnt="4"/>
      <dgm:spPr/>
      <dgm:t>
        <a:bodyPr/>
        <a:lstStyle/>
        <a:p>
          <a:endParaRPr lang="pt-BR"/>
        </a:p>
      </dgm:t>
    </dgm:pt>
    <dgm:pt modelId="{5DAEAD1A-4EE7-45DF-91AB-7B03205BD5CE}" type="pres">
      <dgm:prSet presAssocID="{F7DA2E89-FE89-4CE4-B4CB-CDF4FA31EC0C}" presName="Name21" presStyleCnt="0"/>
      <dgm:spPr/>
    </dgm:pt>
    <dgm:pt modelId="{1742B142-5E95-4837-BA86-81302E280037}" type="pres">
      <dgm:prSet presAssocID="{F7DA2E89-FE89-4CE4-B4CB-CDF4FA31EC0C}" presName="level2Shape" presStyleLbl="node2" presStyleIdx="0" presStyleCnt="4" custScaleX="84166" custScaleY="75999" custLinFactNeighborX="-92" custLinFactNeighborY="23660"/>
      <dgm:spPr/>
      <dgm:t>
        <a:bodyPr/>
        <a:lstStyle/>
        <a:p>
          <a:endParaRPr lang="pt-BR"/>
        </a:p>
      </dgm:t>
    </dgm:pt>
    <dgm:pt modelId="{53EF88E5-0891-4776-81EA-CE69E8581CE4}" type="pres">
      <dgm:prSet presAssocID="{F7DA2E89-FE89-4CE4-B4CB-CDF4FA31EC0C}" presName="hierChild3" presStyleCnt="0"/>
      <dgm:spPr/>
    </dgm:pt>
    <dgm:pt modelId="{5CEB790E-0585-4A50-A7F9-6BE8B68E2096}" type="pres">
      <dgm:prSet presAssocID="{6E1CAF61-4AC1-4749-91BF-8A5C2F03D1F3}" presName="Name19" presStyleLbl="parChTrans1D2" presStyleIdx="1" presStyleCnt="4"/>
      <dgm:spPr/>
      <dgm:t>
        <a:bodyPr/>
        <a:lstStyle/>
        <a:p>
          <a:endParaRPr lang="pt-BR"/>
        </a:p>
      </dgm:t>
    </dgm:pt>
    <dgm:pt modelId="{C8A7913E-1623-4199-A463-C5CFE3953B94}" type="pres">
      <dgm:prSet presAssocID="{C130D8CB-A44F-44D3-A11C-5CCC40035C9B}" presName="Name21" presStyleCnt="0"/>
      <dgm:spPr/>
    </dgm:pt>
    <dgm:pt modelId="{6C102192-E48A-44DF-BC45-E047CEB43E85}" type="pres">
      <dgm:prSet presAssocID="{C130D8CB-A44F-44D3-A11C-5CCC40035C9B}" presName="level2Shape" presStyleLbl="node2" presStyleIdx="1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FC3E3FE7-D728-4BCF-8D72-FF2FE9F0EE73}" type="pres">
      <dgm:prSet presAssocID="{C130D8CB-A44F-44D3-A11C-5CCC40035C9B}" presName="hierChild3" presStyleCnt="0"/>
      <dgm:spPr/>
    </dgm:pt>
    <dgm:pt modelId="{3F97E7E3-A2C1-43A3-88B7-D3171C42BA20}" type="pres">
      <dgm:prSet presAssocID="{9B49354B-2086-40DD-BC8F-033655792201}" presName="Name19" presStyleLbl="parChTrans1D2" presStyleIdx="2" presStyleCnt="4"/>
      <dgm:spPr/>
      <dgm:t>
        <a:bodyPr/>
        <a:lstStyle/>
        <a:p>
          <a:endParaRPr lang="pt-BR"/>
        </a:p>
      </dgm:t>
    </dgm:pt>
    <dgm:pt modelId="{D5F445A3-1883-41A0-B57D-AE51751BDCC9}" type="pres">
      <dgm:prSet presAssocID="{DFFF4728-265C-4B32-AE00-DBC2A4423EA6}" presName="Name21" presStyleCnt="0"/>
      <dgm:spPr/>
    </dgm:pt>
    <dgm:pt modelId="{1579BD62-FC32-4B11-B488-DA1D5F3C6952}" type="pres">
      <dgm:prSet presAssocID="{DFFF4728-265C-4B32-AE00-DBC2A4423EA6}" presName="level2Shape" presStyleLbl="node2" presStyleIdx="2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24BFCB35-593A-4FA9-9AB6-A2DA5D198643}" type="pres">
      <dgm:prSet presAssocID="{DFFF4728-265C-4B32-AE00-DBC2A4423EA6}" presName="hierChild3" presStyleCnt="0"/>
      <dgm:spPr/>
    </dgm:pt>
    <dgm:pt modelId="{32B7C6A6-733B-4DC6-B9DB-CFACE39D5A18}" type="pres">
      <dgm:prSet presAssocID="{8AA7522E-EC6D-4C97-881A-A62944010EEA}" presName="Name19" presStyleLbl="parChTrans1D2" presStyleIdx="3" presStyleCnt="4"/>
      <dgm:spPr/>
      <dgm:t>
        <a:bodyPr/>
        <a:lstStyle/>
        <a:p>
          <a:endParaRPr lang="pt-BR"/>
        </a:p>
      </dgm:t>
    </dgm:pt>
    <dgm:pt modelId="{FE72851C-2753-492E-AC7B-E45668A72250}" type="pres">
      <dgm:prSet presAssocID="{F614D825-D047-45C2-9AD2-041D6CDD2977}" presName="Name21" presStyleCnt="0"/>
      <dgm:spPr/>
    </dgm:pt>
    <dgm:pt modelId="{FD7D7F5D-F2BD-4F12-BF0B-63A75E467239}" type="pres">
      <dgm:prSet presAssocID="{F614D825-D047-45C2-9AD2-041D6CDD2977}" presName="level2Shape" presStyleLbl="node2" presStyleIdx="3" presStyleCnt="4" custScaleX="84166" custScaleY="75999" custLinFactNeighborX="-1141" custLinFactNeighborY="23660"/>
      <dgm:spPr/>
      <dgm:t>
        <a:bodyPr/>
        <a:lstStyle/>
        <a:p>
          <a:endParaRPr lang="pt-BR"/>
        </a:p>
      </dgm:t>
    </dgm:pt>
    <dgm:pt modelId="{CA3EE6A1-C5B6-4A1E-8A7E-518320304850}" type="pres">
      <dgm:prSet presAssocID="{F614D825-D047-45C2-9AD2-041D6CDD2977}" presName="hierChild3" presStyleCnt="0"/>
      <dgm:spPr/>
    </dgm:pt>
    <dgm:pt modelId="{103E1FDC-4DEE-4CD3-8E49-F4886E258654}" type="pres">
      <dgm:prSet presAssocID="{C31EA75A-1B98-4089-8E5B-869F8B3C999B}" presName="bgShapesFlow" presStyleCnt="0"/>
      <dgm:spPr/>
    </dgm:pt>
  </dgm:ptLst>
  <dgm:cxnLst>
    <dgm:cxn modelId="{753FEB40-3EAA-47B4-999B-6C55656446B1}" type="presOf" srcId="{BD053529-2E29-40E3-B772-66D31E28DA4B}" destId="{F268E759-0197-40B2-AC3D-6FEEA6DF2ABD}" srcOrd="0" destOrd="0" presId="urn:microsoft.com/office/officeart/2005/8/layout/hierarchy6"/>
    <dgm:cxn modelId="{7638AEA9-6991-4DEA-ACBE-A09D7554CF47}" type="presOf" srcId="{F614D825-D047-45C2-9AD2-041D6CDD2977}" destId="{FD7D7F5D-F2BD-4F12-BF0B-63A75E467239}" srcOrd="0" destOrd="0" presId="urn:microsoft.com/office/officeart/2005/8/layout/hierarchy6"/>
    <dgm:cxn modelId="{ED9005DC-D37F-4D7A-9CEA-5AD84486B031}" srcId="{891EDF3D-E827-443D-B57B-ABB39D5666ED}" destId="{C130D8CB-A44F-44D3-A11C-5CCC40035C9B}" srcOrd="1" destOrd="0" parTransId="{6E1CAF61-4AC1-4749-91BF-8A5C2F03D1F3}" sibTransId="{BF2235C8-0CC1-4009-92DC-834E09B8CBB6}"/>
    <dgm:cxn modelId="{93784875-A339-4111-A1F9-B0742B6C144C}" type="presOf" srcId="{C31EA75A-1B98-4089-8E5B-869F8B3C999B}" destId="{CCBDBFFE-529D-4F6D-B56A-DAF5586EF0E2}" srcOrd="0" destOrd="0" presId="urn:microsoft.com/office/officeart/2005/8/layout/hierarchy6"/>
    <dgm:cxn modelId="{0118BB29-9653-4A8E-A6F4-ECA604558697}" type="presOf" srcId="{DFFF4728-265C-4B32-AE00-DBC2A4423EA6}" destId="{1579BD62-FC32-4B11-B488-DA1D5F3C6952}" srcOrd="0" destOrd="0" presId="urn:microsoft.com/office/officeart/2005/8/layout/hierarchy6"/>
    <dgm:cxn modelId="{3AFAA296-0C22-4F66-9CA1-CD152955DC1D}" type="presOf" srcId="{C130D8CB-A44F-44D3-A11C-5CCC40035C9B}" destId="{6C102192-E48A-44DF-BC45-E047CEB43E85}" srcOrd="0" destOrd="0" presId="urn:microsoft.com/office/officeart/2005/8/layout/hierarchy6"/>
    <dgm:cxn modelId="{EBAC6732-0216-4333-AE02-E030C6C59ACB}" srcId="{891EDF3D-E827-443D-B57B-ABB39D5666ED}" destId="{DFFF4728-265C-4B32-AE00-DBC2A4423EA6}" srcOrd="2" destOrd="0" parTransId="{9B49354B-2086-40DD-BC8F-033655792201}" sibTransId="{A7C6105B-364E-4957-9F6F-B9CF7B540BB9}"/>
    <dgm:cxn modelId="{624828CE-218C-4761-91BC-BF3ECF6097F1}" type="presOf" srcId="{891EDF3D-E827-443D-B57B-ABB39D5666ED}" destId="{027487A1-E92E-40D1-84B8-60137BFDA02C}" srcOrd="0" destOrd="0" presId="urn:microsoft.com/office/officeart/2005/8/layout/hierarchy6"/>
    <dgm:cxn modelId="{FB2DBE93-A42F-499C-9E32-1D2FD2B01770}" type="presOf" srcId="{8AA7522E-EC6D-4C97-881A-A62944010EEA}" destId="{32B7C6A6-733B-4DC6-B9DB-CFACE39D5A18}" srcOrd="0" destOrd="0" presId="urn:microsoft.com/office/officeart/2005/8/layout/hierarchy6"/>
    <dgm:cxn modelId="{6343F153-730F-45EA-94F0-1219AB9E2DCF}" type="presOf" srcId="{6E1CAF61-4AC1-4749-91BF-8A5C2F03D1F3}" destId="{5CEB790E-0585-4A50-A7F9-6BE8B68E2096}" srcOrd="0" destOrd="0" presId="urn:microsoft.com/office/officeart/2005/8/layout/hierarchy6"/>
    <dgm:cxn modelId="{7524E32A-C899-43F3-A2E3-33BD165717D0}" type="presOf" srcId="{F7DA2E89-FE89-4CE4-B4CB-CDF4FA31EC0C}" destId="{1742B142-5E95-4837-BA86-81302E280037}" srcOrd="0" destOrd="0" presId="urn:microsoft.com/office/officeart/2005/8/layout/hierarchy6"/>
    <dgm:cxn modelId="{A1A5780F-C88B-453F-BFC3-D707B88DB1B1}" srcId="{C31EA75A-1B98-4089-8E5B-869F8B3C999B}" destId="{891EDF3D-E827-443D-B57B-ABB39D5666ED}" srcOrd="0" destOrd="0" parTransId="{A2A7DE7D-7239-466C-B31E-0FD7D0E9077C}" sibTransId="{DB1327FA-C0D1-404D-B409-D79EDCF15EEE}"/>
    <dgm:cxn modelId="{35EA824B-B562-4CF5-B602-07C8D782C265}" srcId="{891EDF3D-E827-443D-B57B-ABB39D5666ED}" destId="{F7DA2E89-FE89-4CE4-B4CB-CDF4FA31EC0C}" srcOrd="0" destOrd="0" parTransId="{BD053529-2E29-40E3-B772-66D31E28DA4B}" sibTransId="{6A46EDB2-2CBD-4F16-9080-F0111A65F601}"/>
    <dgm:cxn modelId="{6229CD1E-EF0F-496E-88EB-6A55B9682AA3}" srcId="{891EDF3D-E827-443D-B57B-ABB39D5666ED}" destId="{F614D825-D047-45C2-9AD2-041D6CDD2977}" srcOrd="3" destOrd="0" parTransId="{8AA7522E-EC6D-4C97-881A-A62944010EEA}" sibTransId="{8056360E-A893-4F69-89C9-0C70C80571EA}"/>
    <dgm:cxn modelId="{B5AB7CF7-92DD-4223-BB40-33BEF35713EC}" type="presOf" srcId="{9B49354B-2086-40DD-BC8F-033655792201}" destId="{3F97E7E3-A2C1-43A3-88B7-D3171C42BA20}" srcOrd="0" destOrd="0" presId="urn:microsoft.com/office/officeart/2005/8/layout/hierarchy6"/>
    <dgm:cxn modelId="{DA05A889-0586-4A9B-B835-91BA0C6C082F}" type="presParOf" srcId="{CCBDBFFE-529D-4F6D-B56A-DAF5586EF0E2}" destId="{12BC2A79-136D-4CF4-BEF3-B68B0EA10090}" srcOrd="0" destOrd="0" presId="urn:microsoft.com/office/officeart/2005/8/layout/hierarchy6"/>
    <dgm:cxn modelId="{76D46386-43F6-4095-BCEA-40DFE369ED62}" type="presParOf" srcId="{12BC2A79-136D-4CF4-BEF3-B68B0EA10090}" destId="{5C4E8D32-4360-422B-8F52-B45996143F1F}" srcOrd="0" destOrd="0" presId="urn:microsoft.com/office/officeart/2005/8/layout/hierarchy6"/>
    <dgm:cxn modelId="{B30AA191-2972-41B1-806A-893030A2028C}" type="presParOf" srcId="{5C4E8D32-4360-422B-8F52-B45996143F1F}" destId="{ABD6D984-54D2-4A3C-855F-2F284ABE13FD}" srcOrd="0" destOrd="0" presId="urn:microsoft.com/office/officeart/2005/8/layout/hierarchy6"/>
    <dgm:cxn modelId="{CB556474-EA9E-46C0-A990-B9A654A76C45}" type="presParOf" srcId="{ABD6D984-54D2-4A3C-855F-2F284ABE13FD}" destId="{027487A1-E92E-40D1-84B8-60137BFDA02C}" srcOrd="0" destOrd="0" presId="urn:microsoft.com/office/officeart/2005/8/layout/hierarchy6"/>
    <dgm:cxn modelId="{C242BD01-AD9A-4C57-84B0-3FBF99EBE518}" type="presParOf" srcId="{ABD6D984-54D2-4A3C-855F-2F284ABE13FD}" destId="{8A43B39D-628A-48BA-A483-B6ED178214CF}" srcOrd="1" destOrd="0" presId="urn:microsoft.com/office/officeart/2005/8/layout/hierarchy6"/>
    <dgm:cxn modelId="{C10DBC8E-E8FB-486D-A54D-7A3A284CDB17}" type="presParOf" srcId="{8A43B39D-628A-48BA-A483-B6ED178214CF}" destId="{F268E759-0197-40B2-AC3D-6FEEA6DF2ABD}" srcOrd="0" destOrd="0" presId="urn:microsoft.com/office/officeart/2005/8/layout/hierarchy6"/>
    <dgm:cxn modelId="{A1FFB647-F0B8-4A16-B200-275DFC9BFD17}" type="presParOf" srcId="{8A43B39D-628A-48BA-A483-B6ED178214CF}" destId="{5DAEAD1A-4EE7-45DF-91AB-7B03205BD5CE}" srcOrd="1" destOrd="0" presId="urn:microsoft.com/office/officeart/2005/8/layout/hierarchy6"/>
    <dgm:cxn modelId="{969372D2-177E-480D-A615-048B09F441F2}" type="presParOf" srcId="{5DAEAD1A-4EE7-45DF-91AB-7B03205BD5CE}" destId="{1742B142-5E95-4837-BA86-81302E280037}" srcOrd="0" destOrd="0" presId="urn:microsoft.com/office/officeart/2005/8/layout/hierarchy6"/>
    <dgm:cxn modelId="{DE75F46D-3E61-4B1D-AA0A-A9269DB7A2AD}" type="presParOf" srcId="{5DAEAD1A-4EE7-45DF-91AB-7B03205BD5CE}" destId="{53EF88E5-0891-4776-81EA-CE69E8581CE4}" srcOrd="1" destOrd="0" presId="urn:microsoft.com/office/officeart/2005/8/layout/hierarchy6"/>
    <dgm:cxn modelId="{25FD7392-0834-4CF0-9512-46F40F36A0A3}" type="presParOf" srcId="{8A43B39D-628A-48BA-A483-B6ED178214CF}" destId="{5CEB790E-0585-4A50-A7F9-6BE8B68E2096}" srcOrd="2" destOrd="0" presId="urn:microsoft.com/office/officeart/2005/8/layout/hierarchy6"/>
    <dgm:cxn modelId="{5CFA4EB2-B516-4758-A1A4-DE22721A04AC}" type="presParOf" srcId="{8A43B39D-628A-48BA-A483-B6ED178214CF}" destId="{C8A7913E-1623-4199-A463-C5CFE3953B94}" srcOrd="3" destOrd="0" presId="urn:microsoft.com/office/officeart/2005/8/layout/hierarchy6"/>
    <dgm:cxn modelId="{A77A0B73-4804-49F9-95AF-A61A19402053}" type="presParOf" srcId="{C8A7913E-1623-4199-A463-C5CFE3953B94}" destId="{6C102192-E48A-44DF-BC45-E047CEB43E85}" srcOrd="0" destOrd="0" presId="urn:microsoft.com/office/officeart/2005/8/layout/hierarchy6"/>
    <dgm:cxn modelId="{FC0E6DBA-9496-45C0-A8F8-871DF8B78F9E}" type="presParOf" srcId="{C8A7913E-1623-4199-A463-C5CFE3953B94}" destId="{FC3E3FE7-D728-4BCF-8D72-FF2FE9F0EE73}" srcOrd="1" destOrd="0" presId="urn:microsoft.com/office/officeart/2005/8/layout/hierarchy6"/>
    <dgm:cxn modelId="{72D09B2E-6F09-4F0F-8ACC-A2D43E3FC01A}" type="presParOf" srcId="{8A43B39D-628A-48BA-A483-B6ED178214CF}" destId="{3F97E7E3-A2C1-43A3-88B7-D3171C42BA20}" srcOrd="4" destOrd="0" presId="urn:microsoft.com/office/officeart/2005/8/layout/hierarchy6"/>
    <dgm:cxn modelId="{43723689-10B7-4125-AFB0-29FA82E264F8}" type="presParOf" srcId="{8A43B39D-628A-48BA-A483-B6ED178214CF}" destId="{D5F445A3-1883-41A0-B57D-AE51751BDCC9}" srcOrd="5" destOrd="0" presId="urn:microsoft.com/office/officeart/2005/8/layout/hierarchy6"/>
    <dgm:cxn modelId="{EC1CC393-6C2A-4182-A9E4-2BDB647D1D57}" type="presParOf" srcId="{D5F445A3-1883-41A0-B57D-AE51751BDCC9}" destId="{1579BD62-FC32-4B11-B488-DA1D5F3C6952}" srcOrd="0" destOrd="0" presId="urn:microsoft.com/office/officeart/2005/8/layout/hierarchy6"/>
    <dgm:cxn modelId="{B3D853D4-2CA0-4AB0-B6AE-72B318335FF9}" type="presParOf" srcId="{D5F445A3-1883-41A0-B57D-AE51751BDCC9}" destId="{24BFCB35-593A-4FA9-9AB6-A2DA5D198643}" srcOrd="1" destOrd="0" presId="urn:microsoft.com/office/officeart/2005/8/layout/hierarchy6"/>
    <dgm:cxn modelId="{3714E4E3-87FF-4ADA-977E-26529451B2F5}" type="presParOf" srcId="{8A43B39D-628A-48BA-A483-B6ED178214CF}" destId="{32B7C6A6-733B-4DC6-B9DB-CFACE39D5A18}" srcOrd="6" destOrd="0" presId="urn:microsoft.com/office/officeart/2005/8/layout/hierarchy6"/>
    <dgm:cxn modelId="{FD137309-0D6D-41E6-9FA2-F437E3E929C7}" type="presParOf" srcId="{8A43B39D-628A-48BA-A483-B6ED178214CF}" destId="{FE72851C-2753-492E-AC7B-E45668A72250}" srcOrd="7" destOrd="0" presId="urn:microsoft.com/office/officeart/2005/8/layout/hierarchy6"/>
    <dgm:cxn modelId="{3665FE59-CAAC-4A61-B77D-58E7F4267101}" type="presParOf" srcId="{FE72851C-2753-492E-AC7B-E45668A72250}" destId="{FD7D7F5D-F2BD-4F12-BF0B-63A75E467239}" srcOrd="0" destOrd="0" presId="urn:microsoft.com/office/officeart/2005/8/layout/hierarchy6"/>
    <dgm:cxn modelId="{127375C9-21C8-41C4-B5EC-D615AA55AB0B}" type="presParOf" srcId="{FE72851C-2753-492E-AC7B-E45668A72250}" destId="{CA3EE6A1-C5B6-4A1E-8A7E-518320304850}" srcOrd="1" destOrd="0" presId="urn:microsoft.com/office/officeart/2005/8/layout/hierarchy6"/>
    <dgm:cxn modelId="{22232B10-86C1-406C-8068-08CEA8B6C7B8}" type="presParOf" srcId="{CCBDBFFE-529D-4F6D-B56A-DAF5586EF0E2}" destId="{103E1FDC-4DEE-4CD3-8E49-F4886E25865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7487A1-E92E-40D1-84B8-60137BFDA02C}">
      <dsp:nvSpPr>
        <dsp:cNvPr id="0" name=""/>
        <dsp:cNvSpPr/>
      </dsp:nvSpPr>
      <dsp:spPr>
        <a:xfrm>
          <a:off x="3390432" y="74424"/>
          <a:ext cx="1828533" cy="962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Projeto de Unificação da Gestão da Saúde ELETRONUCLEAR</a:t>
          </a:r>
          <a:endParaRPr lang="pt-BR" sz="1400" kern="1200" dirty="0"/>
        </a:p>
      </dsp:txBody>
      <dsp:txXfrm>
        <a:off x="3390432" y="74424"/>
        <a:ext cx="1828533" cy="962330"/>
      </dsp:txXfrm>
    </dsp:sp>
    <dsp:sp modelId="{F268E759-0197-40B2-AC3D-6FEEA6DF2ABD}">
      <dsp:nvSpPr>
        <dsp:cNvPr id="0" name=""/>
        <dsp:cNvSpPr/>
      </dsp:nvSpPr>
      <dsp:spPr>
        <a:xfrm>
          <a:off x="974186" y="1036755"/>
          <a:ext cx="3330513" cy="759999"/>
        </a:xfrm>
        <a:custGeom>
          <a:avLst/>
          <a:gdLst/>
          <a:ahLst/>
          <a:cxnLst/>
          <a:rect l="0" t="0" r="0" b="0"/>
          <a:pathLst>
            <a:path>
              <a:moveTo>
                <a:pt x="3330513" y="0"/>
              </a:moveTo>
              <a:lnTo>
                <a:pt x="3330513" y="379999"/>
              </a:lnTo>
              <a:lnTo>
                <a:pt x="0" y="379999"/>
              </a:lnTo>
              <a:lnTo>
                <a:pt x="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2B142-5E95-4837-BA86-81302E280037}">
      <dsp:nvSpPr>
        <dsp:cNvPr id="0" name=""/>
        <dsp:cNvSpPr/>
      </dsp:nvSpPr>
      <dsp:spPr>
        <a:xfrm>
          <a:off x="150502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PMO</a:t>
          </a:r>
          <a:endParaRPr lang="pt-BR" sz="1300" kern="1200" dirty="0"/>
        </a:p>
      </dsp:txBody>
      <dsp:txXfrm>
        <a:off x="150502" y="1796754"/>
        <a:ext cx="1647367" cy="440894"/>
      </dsp:txXfrm>
    </dsp:sp>
    <dsp:sp modelId="{5CEB790E-0585-4A50-A7F9-6BE8B68E2096}">
      <dsp:nvSpPr>
        <dsp:cNvPr id="0" name=""/>
        <dsp:cNvSpPr/>
      </dsp:nvSpPr>
      <dsp:spPr>
        <a:xfrm>
          <a:off x="3188206" y="1036755"/>
          <a:ext cx="1116493" cy="759999"/>
        </a:xfrm>
        <a:custGeom>
          <a:avLst/>
          <a:gdLst/>
          <a:ahLst/>
          <a:cxnLst/>
          <a:rect l="0" t="0" r="0" b="0"/>
          <a:pathLst>
            <a:path>
              <a:moveTo>
                <a:pt x="1116493" y="0"/>
              </a:moveTo>
              <a:lnTo>
                <a:pt x="1116493" y="379999"/>
              </a:lnTo>
              <a:lnTo>
                <a:pt x="0" y="379999"/>
              </a:lnTo>
              <a:lnTo>
                <a:pt x="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02192-E48A-44DF-BC45-E047CEB43E85}">
      <dsp:nvSpPr>
        <dsp:cNvPr id="0" name=""/>
        <dsp:cNvSpPr/>
      </dsp:nvSpPr>
      <dsp:spPr>
        <a:xfrm>
          <a:off x="2364522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Aquisições</a:t>
          </a:r>
          <a:endParaRPr lang="pt-BR" sz="1300" kern="1200" dirty="0"/>
        </a:p>
      </dsp:txBody>
      <dsp:txXfrm>
        <a:off x="2364522" y="1796754"/>
        <a:ext cx="1647367" cy="440894"/>
      </dsp:txXfrm>
    </dsp:sp>
    <dsp:sp modelId="{3F97E7E3-A2C1-43A3-88B7-D3171C42BA20}">
      <dsp:nvSpPr>
        <dsp:cNvPr id="0" name=""/>
        <dsp:cNvSpPr/>
      </dsp:nvSpPr>
      <dsp:spPr>
        <a:xfrm>
          <a:off x="4304699" y="1036755"/>
          <a:ext cx="1118058" cy="75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999"/>
              </a:lnTo>
              <a:lnTo>
                <a:pt x="1118058" y="379999"/>
              </a:lnTo>
              <a:lnTo>
                <a:pt x="1118058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9BD62-FC32-4B11-B488-DA1D5F3C6952}">
      <dsp:nvSpPr>
        <dsp:cNvPr id="0" name=""/>
        <dsp:cNvSpPr/>
      </dsp:nvSpPr>
      <dsp:spPr>
        <a:xfrm>
          <a:off x="4599074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Produto</a:t>
          </a:r>
          <a:endParaRPr lang="pt-BR" sz="1300" kern="1200" dirty="0"/>
        </a:p>
      </dsp:txBody>
      <dsp:txXfrm>
        <a:off x="4599074" y="1796754"/>
        <a:ext cx="1647367" cy="440894"/>
      </dsp:txXfrm>
    </dsp:sp>
    <dsp:sp modelId="{32B7C6A6-733B-4DC6-B9DB-CFACE39D5A18}">
      <dsp:nvSpPr>
        <dsp:cNvPr id="0" name=""/>
        <dsp:cNvSpPr/>
      </dsp:nvSpPr>
      <dsp:spPr>
        <a:xfrm>
          <a:off x="4304699" y="1036755"/>
          <a:ext cx="3352610" cy="75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999"/>
              </a:lnTo>
              <a:lnTo>
                <a:pt x="3352610" y="379999"/>
              </a:lnTo>
              <a:lnTo>
                <a:pt x="3352610" y="75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D7F5D-F2BD-4F12-BF0B-63A75E467239}">
      <dsp:nvSpPr>
        <dsp:cNvPr id="0" name=""/>
        <dsp:cNvSpPr/>
      </dsp:nvSpPr>
      <dsp:spPr>
        <a:xfrm>
          <a:off x="6833626" y="1796754"/>
          <a:ext cx="1647367" cy="440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TI</a:t>
          </a:r>
          <a:endParaRPr lang="pt-BR" sz="1300" kern="1200" dirty="0"/>
        </a:p>
      </dsp:txBody>
      <dsp:txXfrm>
        <a:off x="6833626" y="1796754"/>
        <a:ext cx="1647367" cy="440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7020"/>
          </a:xfrm>
          <a:prstGeom prst="rect">
            <a:avLst/>
          </a:prstGeom>
        </p:spPr>
        <p:txBody>
          <a:bodyPr vert="horz" lIns="91663" tIns="45832" rIns="91663" bIns="4583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7020"/>
          </a:xfrm>
          <a:prstGeom prst="rect">
            <a:avLst/>
          </a:prstGeom>
        </p:spPr>
        <p:txBody>
          <a:bodyPr vert="horz" lIns="91663" tIns="45832" rIns="91663" bIns="45832" rtlCol="0"/>
          <a:lstStyle>
            <a:lvl1pPr algn="r">
              <a:defRPr sz="1200"/>
            </a:lvl1pPr>
          </a:lstStyle>
          <a:p>
            <a:fld id="{092293B4-7386-46E8-B07D-857ACF0978EE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8250"/>
            <a:ext cx="4454525" cy="3341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3" tIns="45832" rIns="91663" bIns="4583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720" y="4767262"/>
            <a:ext cx="5445760" cy="3900488"/>
          </a:xfrm>
          <a:prstGeom prst="rect">
            <a:avLst/>
          </a:prstGeom>
        </p:spPr>
        <p:txBody>
          <a:bodyPr vert="horz" lIns="91663" tIns="45832" rIns="91663" bIns="45832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2"/>
            <a:ext cx="2949787" cy="497019"/>
          </a:xfrm>
          <a:prstGeom prst="rect">
            <a:avLst/>
          </a:prstGeom>
        </p:spPr>
        <p:txBody>
          <a:bodyPr vert="horz" lIns="91663" tIns="45832" rIns="91663" bIns="4583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5838" y="9408982"/>
            <a:ext cx="2949787" cy="497019"/>
          </a:xfrm>
          <a:prstGeom prst="rect">
            <a:avLst/>
          </a:prstGeom>
        </p:spPr>
        <p:txBody>
          <a:bodyPr vert="horz" lIns="91663" tIns="45832" rIns="91663" bIns="45832" rtlCol="0" anchor="b"/>
          <a:lstStyle>
            <a:lvl1pPr algn="r">
              <a:defRPr sz="1200"/>
            </a:lvl1pPr>
          </a:lstStyle>
          <a:p>
            <a:fld id="{E296A8B3-77A6-418E-826C-22C0E3A142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0648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5584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6A8B3-77A6-418E-826C-22C0E3A14267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1659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CD71-2E01-4C66-946B-C39C8B6F9320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19746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9215-CA4F-4FA8-8FB0-E1665B8F561E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68909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03C7-596C-4BE6-9C80-AC0E379B27D7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5786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65D2-AC54-4D3F-AF15-E8BDE15FA21A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Retângulo 8"/>
          <p:cNvSpPr/>
          <p:nvPr userDrawn="1"/>
        </p:nvSpPr>
        <p:spPr>
          <a:xfrm>
            <a:off x="0" y="1221730"/>
            <a:ext cx="9144000" cy="46037"/>
          </a:xfrm>
          <a:prstGeom prst="rect">
            <a:avLst/>
          </a:prstGeom>
          <a:solidFill>
            <a:srgbClr val="800000"/>
          </a:solidFill>
          <a:ln w="25400" cap="flat" cmpd="sng" algn="ctr">
            <a:solidFill>
              <a:srgbClr val="8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5458" y="221133"/>
            <a:ext cx="1968397" cy="62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56704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0FCF-54CA-4472-8195-BA51BA99D9F4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9322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39C1-53B6-4CF1-A757-F853C78921A5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3888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203F-D249-45EE-B893-AA2177411DBF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12172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9CCE-D8F2-4524-B2FA-FD1711B05CFB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7494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CAA6-A4E4-4213-9CA8-F8AC00CE5DE5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89535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20D09-FC85-4B6D-AFDA-52D9A453C122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53646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89B87-2E28-423D-9E96-CCC5E1106F63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37678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70510-67EA-43D0-9DFD-5463C6378288}" type="datetime1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BBF8-E088-41EF-B249-66F4EF0A6C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4070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6.xml"/><Relationship Id="rId18" Type="http://schemas.openxmlformats.org/officeDocument/2006/relationships/image" Target="../media/image5.emf"/><Relationship Id="rId3" Type="http://schemas.openxmlformats.org/officeDocument/2006/relationships/diagramData" Target="../diagrams/data1.xml"/><Relationship Id="rId21" Type="http://schemas.openxmlformats.org/officeDocument/2006/relationships/image" Target="../media/image8.emf"/><Relationship Id="rId7" Type="http://schemas.microsoft.com/office/2007/relationships/diagramDrawing" Target="../diagrams/drawing1.xml"/><Relationship Id="rId12" Type="http://schemas.openxmlformats.org/officeDocument/2006/relationships/slide" Target="slide5.xml"/><Relationship Id="rId17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6" Type="http://schemas.openxmlformats.org/officeDocument/2006/relationships/slide" Target="slide9.xml"/><Relationship Id="rId20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slide" Target="slide4.xml"/><Relationship Id="rId24" Type="http://schemas.openxmlformats.org/officeDocument/2006/relationships/image" Target="../media/image11.emf"/><Relationship Id="rId5" Type="http://schemas.openxmlformats.org/officeDocument/2006/relationships/diagramQuickStyle" Target="../diagrams/quickStyle1.xml"/><Relationship Id="rId15" Type="http://schemas.openxmlformats.org/officeDocument/2006/relationships/slide" Target="slide8.xml"/><Relationship Id="rId23" Type="http://schemas.openxmlformats.org/officeDocument/2006/relationships/image" Target="../media/image10.emf"/><Relationship Id="rId10" Type="http://schemas.openxmlformats.org/officeDocument/2006/relationships/image" Target="../media/image3.emf"/><Relationship Id="rId19" Type="http://schemas.openxmlformats.org/officeDocument/2006/relationships/image" Target="../media/image6.emf"/><Relationship Id="rId4" Type="http://schemas.openxmlformats.org/officeDocument/2006/relationships/diagramLayout" Target="../diagrams/layout1.xml"/><Relationship Id="rId9" Type="http://schemas.openxmlformats.org/officeDocument/2006/relationships/image" Target="../media/image2.emf"/><Relationship Id="rId14" Type="http://schemas.openxmlformats.org/officeDocument/2006/relationships/slide" Target="slide7.xml"/><Relationship Id="rId22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9890" y="1571124"/>
            <a:ext cx="7772400" cy="2387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rgbClr val="660033"/>
                </a:solidFill>
              </a:rPr>
              <a:t>Projeto de Unificação da Gestão </a:t>
            </a:r>
            <a:r>
              <a:rPr lang="pt-BR" sz="4000" smtClean="0">
                <a:solidFill>
                  <a:srgbClr val="660033"/>
                </a:solidFill>
              </a:rPr>
              <a:t>do Plano </a:t>
            </a:r>
            <a:r>
              <a:rPr lang="pt-BR" sz="4000" dirty="0" smtClean="0">
                <a:solidFill>
                  <a:srgbClr val="660033"/>
                </a:solidFill>
              </a:rPr>
              <a:t>de Saúde da Eletronuclear na REAL GRANDEZA</a:t>
            </a:r>
            <a:endParaRPr lang="pt-BR" sz="4000" dirty="0">
              <a:solidFill>
                <a:srgbClr val="66003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7090" y="4258894"/>
            <a:ext cx="6858000" cy="1655762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b="1" dirty="0" smtClean="0">
                <a:solidFill>
                  <a:schemeClr val="bg1">
                    <a:lumMod val="50000"/>
                  </a:schemeClr>
                </a:solidFill>
              </a:rPr>
              <a:t>ESCRITÓRIO DE PROJETOS</a:t>
            </a:r>
          </a:p>
          <a:p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Relatório de Acompanhamento</a:t>
            </a:r>
          </a:p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3967" y="599457"/>
            <a:ext cx="2364246" cy="75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</a:t>
            </a:fld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3607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6149" y="6356351"/>
            <a:ext cx="335931" cy="363925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16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28650" y="221133"/>
            <a:ext cx="7886700" cy="821209"/>
          </a:xfrm>
        </p:spPr>
        <p:txBody>
          <a:bodyPr/>
          <a:lstStyle/>
          <a:p>
            <a:r>
              <a:rPr lang="pt-BR" dirty="0" smtClean="0"/>
              <a:t>Posição </a:t>
            </a:r>
            <a:r>
              <a:rPr lang="pt-BR" dirty="0" err="1" smtClean="0"/>
              <a:t>Oside</a:t>
            </a:r>
            <a:r>
              <a:rPr lang="pt-BR" dirty="0" smtClean="0"/>
              <a:t> em 08/10/2015</a:t>
            </a:r>
            <a:endParaRPr lang="pt-BR" dirty="0"/>
          </a:p>
        </p:txBody>
      </p:sp>
      <p:sp>
        <p:nvSpPr>
          <p:cNvPr id="12" name="Espaço Reservado para Número de Slide 4"/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CFBBF8-E088-41EF-B249-66F4EF0A6C95}" type="slidenum">
              <a:rPr lang="pt-BR" smtClean="0"/>
              <a:pPr/>
              <a:t>10</a:t>
            </a:fld>
            <a:endParaRPr lang="pt-BR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98500" y="1752600"/>
          <a:ext cx="7289800" cy="3674745"/>
        </p:xfrm>
        <a:graphic>
          <a:graphicData uri="http://schemas.openxmlformats.org/drawingml/2006/table">
            <a:tbl>
              <a:tblPr/>
              <a:tblGrid>
                <a:gridCol w="6064623"/>
                <a:gridCol w="1225177"/>
              </a:tblGrid>
              <a:tr h="220345">
                <a:tc>
                  <a:txBody>
                    <a:bodyPr/>
                    <a:lstStyle/>
                    <a:p>
                      <a:r>
                        <a:rPr lang="pt-BR" sz="1300" b="1" u="none" strike="noStrike">
                          <a:solidFill>
                            <a:srgbClr val="FFFFFF"/>
                          </a:solidFill>
                        </a:rPr>
                        <a:t>Ultimo Status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300" b="1" u="none" strike="noStrike">
                          <a:solidFill>
                            <a:srgbClr val="FFFFFF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10 Tentativas sem sucesso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Aguardando Docs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6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Contrato Finalizado com Docs Pendentes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CREDENCIADO FRG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0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Digitalização de documentos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Doc OK - Enviar contrato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Em Análise documentação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Finalizado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Contato efetuado sem sucesso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Sem Interesse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Solicitou Descredenciamento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Telefone 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Visitado - Mudou de endereço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45">
                <a:tc>
                  <a:txBody>
                    <a:bodyPr/>
                    <a:lstStyle/>
                    <a:p>
                      <a:r>
                        <a:rPr lang="pt-BR" sz="1300" b="0" u="none" strike="noStrike">
                          <a:solidFill>
                            <a:srgbClr val="000000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u="none" strike="noStrike" dirty="0">
                          <a:solidFill>
                            <a:srgbClr val="000000"/>
                          </a:solidFill>
                        </a:rPr>
                        <a:t>1125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Att., </a:t>
            </a:r>
            <a:endParaRPr kumimoji="0" lang="pt-B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Ricardo Avelar</a:t>
            </a:r>
            <a:br>
              <a:rPr kumimoji="0" lang="pt-BR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Gerência de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59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11</a:t>
            </a:fld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xmlns="" val="918461810"/>
              </p:ext>
            </p:extLst>
          </p:nvPr>
        </p:nvGraphicFramePr>
        <p:xfrm>
          <a:off x="152119" y="1348577"/>
          <a:ext cx="8655630" cy="256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22930"/>
            <a:ext cx="7886700" cy="821209"/>
          </a:xfrm>
        </p:spPr>
        <p:txBody>
          <a:bodyPr>
            <a:normAutofit/>
          </a:bodyPr>
          <a:lstStyle/>
          <a:p>
            <a:r>
              <a:rPr lang="pt-BR" sz="2000" dirty="0" smtClean="0"/>
              <a:t>Projeto/Entregas – Indicadores de desempenho</a:t>
            </a:r>
            <a:endParaRPr lang="pt-BR" sz="2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752227" y="1257143"/>
            <a:ext cx="14098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/>
              <a:t>Gerente do Projeto</a:t>
            </a:r>
          </a:p>
          <a:p>
            <a:pPr algn="ctr"/>
            <a:r>
              <a:rPr lang="pt-BR" sz="1300" b="1" dirty="0" smtClean="0"/>
              <a:t>Andrea Jaguaribe</a:t>
            </a:r>
            <a:endParaRPr lang="pt-BR" sz="1300" b="1" dirty="0"/>
          </a:p>
        </p:txBody>
      </p:sp>
      <p:sp>
        <p:nvSpPr>
          <p:cNvPr id="59" name="Espaço Reservado para Número de Slide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124" name="Retângulo de cantos arredondados 123">
            <a:hlinkClick r:id="rId8" action="ppaction://hlinksldjump"/>
          </p:cNvPr>
          <p:cNvSpPr/>
          <p:nvPr/>
        </p:nvSpPr>
        <p:spPr>
          <a:xfrm>
            <a:off x="445667" y="1889017"/>
            <a:ext cx="818220" cy="26196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73744" y="3888571"/>
            <a:ext cx="823140" cy="467475"/>
          </a:xfrm>
          <a:prstGeom prst="rect">
            <a:avLst/>
          </a:prstGeom>
        </p:spPr>
      </p:pic>
      <p:pic>
        <p:nvPicPr>
          <p:cNvPr id="107" name="Imagem 10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648314" y="3890105"/>
            <a:ext cx="823140" cy="467475"/>
          </a:xfrm>
          <a:prstGeom prst="rect">
            <a:avLst/>
          </a:prstGeom>
        </p:spPr>
      </p:pic>
      <p:pic>
        <p:nvPicPr>
          <p:cNvPr id="108" name="Imagem 10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867287" y="3890105"/>
            <a:ext cx="823140" cy="467475"/>
          </a:xfrm>
          <a:prstGeom prst="rect">
            <a:avLst/>
          </a:prstGeom>
        </p:spPr>
      </p:pic>
      <p:pic>
        <p:nvPicPr>
          <p:cNvPr id="109" name="Imagem 10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03884" y="3890104"/>
            <a:ext cx="823140" cy="467475"/>
          </a:xfrm>
          <a:prstGeom prst="rect">
            <a:avLst/>
          </a:prstGeom>
        </p:spPr>
      </p:pic>
      <p:sp>
        <p:nvSpPr>
          <p:cNvPr id="110" name="CaixaDeTexto 109"/>
          <p:cNvSpPr txBox="1"/>
          <p:nvPr/>
        </p:nvSpPr>
        <p:spPr>
          <a:xfrm>
            <a:off x="450802" y="3585118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1" name="CaixaDeTexto 110"/>
          <p:cNvSpPr txBox="1"/>
          <p:nvPr/>
        </p:nvSpPr>
        <p:spPr>
          <a:xfrm>
            <a:off x="7211194" y="3588145"/>
            <a:ext cx="1351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Ana Paula Larini</a:t>
            </a:r>
            <a:endParaRPr lang="pt-BR" sz="1400" dirty="0"/>
          </a:p>
        </p:txBody>
      </p:sp>
      <p:sp>
        <p:nvSpPr>
          <p:cNvPr id="112" name="CaixaDeTexto 111"/>
          <p:cNvSpPr txBox="1"/>
          <p:nvPr/>
        </p:nvSpPr>
        <p:spPr>
          <a:xfrm>
            <a:off x="2835043" y="3581999"/>
            <a:ext cx="1192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Helena Braga</a:t>
            </a:r>
            <a:endParaRPr lang="pt-BR" sz="1400" dirty="0"/>
          </a:p>
        </p:txBody>
      </p:sp>
      <p:sp>
        <p:nvSpPr>
          <p:cNvPr id="113" name="CaixaDeTexto 112"/>
          <p:cNvSpPr txBox="1"/>
          <p:nvPr/>
        </p:nvSpPr>
        <p:spPr>
          <a:xfrm>
            <a:off x="4943802" y="3596268"/>
            <a:ext cx="1363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Pablo de Castro</a:t>
            </a:r>
            <a:endParaRPr lang="pt-BR" sz="14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0244" y="5924662"/>
            <a:ext cx="4072512" cy="400149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74800" y="1439772"/>
            <a:ext cx="2171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/>
              <a:t>Highlights</a:t>
            </a:r>
          </a:p>
          <a:p>
            <a:pPr marL="285750" indent="-285750">
              <a:buFontTx/>
              <a:buChar char="-"/>
            </a:pPr>
            <a:endParaRPr lang="pt-BR" sz="1000" dirty="0"/>
          </a:p>
          <a:p>
            <a:r>
              <a:rPr lang="pt-BR" sz="2400" i="1" dirty="0" smtClean="0"/>
              <a:t>Cronograma</a:t>
            </a:r>
            <a:endParaRPr lang="pt-BR" sz="2400" i="1" dirty="0"/>
          </a:p>
        </p:txBody>
      </p:sp>
      <p:sp>
        <p:nvSpPr>
          <p:cNvPr id="8" name="Retângulo 7">
            <a:hlinkClick r:id="rId8" action="ppaction://hlinksldjump"/>
          </p:cNvPr>
          <p:cNvSpPr/>
          <p:nvPr/>
        </p:nvSpPr>
        <p:spPr>
          <a:xfrm>
            <a:off x="174800" y="1439772"/>
            <a:ext cx="13746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>
            <a:hlinkClick r:id="rId11" action="ppaction://hlinksldjump"/>
          </p:cNvPr>
          <p:cNvSpPr/>
          <p:nvPr/>
        </p:nvSpPr>
        <p:spPr>
          <a:xfrm>
            <a:off x="174800" y="2052750"/>
            <a:ext cx="1742900" cy="371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Retângulo 61">
            <a:hlinkClick r:id="rId12" action="ppaction://hlinksldjump"/>
          </p:cNvPr>
          <p:cNvSpPr/>
          <p:nvPr/>
        </p:nvSpPr>
        <p:spPr>
          <a:xfrm>
            <a:off x="3271013" y="870896"/>
            <a:ext cx="4352197" cy="1296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Retângulo 63">
            <a:hlinkClick r:id="rId13" action="ppaction://hlinksldjump"/>
          </p:cNvPr>
          <p:cNvSpPr/>
          <p:nvPr/>
        </p:nvSpPr>
        <p:spPr>
          <a:xfrm>
            <a:off x="223482" y="2914605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>
            <a:hlinkClick r:id="rId14" action="ppaction://hlinksldjump"/>
          </p:cNvPr>
          <p:cNvSpPr/>
          <p:nvPr/>
        </p:nvSpPr>
        <p:spPr>
          <a:xfrm>
            <a:off x="2501745" y="2972173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Retângulo 65">
            <a:hlinkClick r:id="rId15" action="ppaction://hlinksldjump"/>
          </p:cNvPr>
          <p:cNvSpPr/>
          <p:nvPr/>
        </p:nvSpPr>
        <p:spPr>
          <a:xfrm>
            <a:off x="4683162" y="2924298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7" name="Retângulo 66">
            <a:hlinkClick r:id="rId16" action="ppaction://hlinksldjump"/>
          </p:cNvPr>
          <p:cNvSpPr/>
          <p:nvPr/>
        </p:nvSpPr>
        <p:spPr>
          <a:xfrm>
            <a:off x="6941564" y="3133641"/>
            <a:ext cx="1742061" cy="2866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2686752" y="4396301"/>
            <a:ext cx="1376313" cy="1244338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4907324" y="4405312"/>
            <a:ext cx="1376313" cy="124433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1191198" y="3888571"/>
            <a:ext cx="624361" cy="466835"/>
          </a:xfrm>
          <a:prstGeom prst="rect">
            <a:avLst/>
          </a:prstGeom>
        </p:spPr>
      </p:pic>
      <p:sp>
        <p:nvSpPr>
          <p:cNvPr id="35" name="Retângulo 34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6307573" y="1300040"/>
            <a:ext cx="1390955" cy="1248083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386635" y="4396301"/>
            <a:ext cx="1376313" cy="1244338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3468217" y="3895922"/>
            <a:ext cx="625300" cy="459484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5672544" y="3895923"/>
            <a:ext cx="619896" cy="459484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139037" y="4391913"/>
            <a:ext cx="1376313" cy="124433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5443133" y="1354162"/>
            <a:ext cx="823140" cy="110771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7916822" y="3895923"/>
            <a:ext cx="598528" cy="45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1500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273104"/>
            <a:ext cx="7886700" cy="821209"/>
          </a:xfrm>
        </p:spPr>
        <p:txBody>
          <a:bodyPr/>
          <a:lstStyle/>
          <a:p>
            <a:r>
              <a:rPr lang="pt-BR" dirty="0" err="1" smtClean="0"/>
              <a:t>Highlights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04031" y="1298952"/>
            <a:ext cx="890219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Kit Cadastral ainda apresenta inconsistência quanto a qualidade de dados. É primordial que o mesmo esteja 100% consistente até dia 13/10, quando a FRG enviará estes dados para confecção das carteiras de saúde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processo de solicitação de transferência de carteira foi cumprido por parte da FRG, incluindo comunicação da alteração da data de início de operação. A aprovação depende exclusivamente do referido órgão regulador. Caso não haja pronunciamento por parte da ANS, durante o mês de dezembro, será necessário posicionamento por parte da ETN quanto ao início da operação em 01/01/2016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A data para conclusão dos processos e início das homologações permanecem inalterada para 01/12/2015 e a data de entrada em operação depende do item acima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 Regulamento já foi aprovado pelas diretorias da ETN e FRG, aguardando aprovação do Conselho Deliberativo da FRG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A conclusão do processo de credenciamento por parte da empresa </a:t>
            </a:r>
            <a:r>
              <a:rPr lang="pt-BR" sz="1400" b="1" dirty="0" err="1"/>
              <a:t>Oside</a:t>
            </a:r>
            <a:r>
              <a:rPr lang="pt-BR" sz="1400" b="1" dirty="0"/>
              <a:t> está previsto para 31/10/2015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Os processos de faturamento, reembolso, calendário de pagamento ao prestador, glosa e auditoria terão seus prazos de conclusão revisados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Os processos de Medicamento e Odontológico foram alinhados entre diretoria FRG e ETN com definições de operação das áreas de negócios a fim de evitar customizações no sistema e inviabilizar entrada em operação em 01/janeiro/2016</a:t>
            </a:r>
            <a:r>
              <a:rPr lang="pt-BR" sz="1400" b="1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400" b="1" dirty="0"/>
              <a:t>Kit prestador para comunicação com o Credenciado foi aprovado e o processo concluído.  Produção prevista para ser concluída em 30/10</a:t>
            </a:r>
            <a:r>
              <a:rPr lang="pt-BR" sz="1400" b="1" dirty="0" smtClean="0"/>
              <a:t>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41810" y="6528076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23714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Cronograma e Status por </a:t>
            </a:r>
            <a:r>
              <a:rPr lang="pt-BR" sz="2800" dirty="0" smtClean="0"/>
              <a:t>Entregas</a:t>
            </a:r>
            <a:endParaRPr lang="pt-BR" sz="2800" dirty="0"/>
          </a:p>
        </p:txBody>
      </p:sp>
      <p:pic>
        <p:nvPicPr>
          <p:cNvPr id="12" name="Imagem 1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26688" y="6356351"/>
            <a:ext cx="379533" cy="411161"/>
          </a:xfrm>
          <a:prstGeom prst="rect">
            <a:avLst/>
          </a:prstGeom>
        </p:spPr>
      </p:pic>
      <p:sp>
        <p:nvSpPr>
          <p:cNvPr id="13" name="Espaço Reservado para Rodapé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4</a:t>
            </a:fld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5500919"/>
            <a:ext cx="4072512" cy="400149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358016" y="6385024"/>
            <a:ext cx="21956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 smtClean="0"/>
              <a:t>07/10/2015 - Relatório 07</a:t>
            </a:r>
            <a:endParaRPr lang="pt-BR" sz="14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9911" y="3039348"/>
            <a:ext cx="4782598" cy="143862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9911" y="1326901"/>
            <a:ext cx="8437189" cy="181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71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54184"/>
            <a:ext cx="7886700" cy="821209"/>
          </a:xfrm>
        </p:spPr>
        <p:txBody>
          <a:bodyPr>
            <a:normAutofit/>
          </a:bodyPr>
          <a:lstStyle/>
          <a:p>
            <a:r>
              <a:rPr lang="pt-BR" sz="1600" dirty="0" smtClean="0"/>
              <a:t>Projeto Unificação da Gestão da Saúde - ELETRONUCLEAR</a:t>
            </a:r>
            <a:endParaRPr lang="pt-BR" sz="1600" dirty="0"/>
          </a:p>
        </p:txBody>
      </p:sp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42310" y="6401577"/>
            <a:ext cx="358243" cy="388097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5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56" y="1379708"/>
            <a:ext cx="8978327" cy="416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290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778" y="239305"/>
            <a:ext cx="7886700" cy="821209"/>
          </a:xfrm>
        </p:spPr>
        <p:txBody>
          <a:bodyPr>
            <a:normAutofit/>
          </a:bodyPr>
          <a:lstStyle/>
          <a:p>
            <a:r>
              <a:rPr lang="pt-BR" sz="1600" dirty="0" smtClean="0"/>
              <a:t>Entrega – PMO</a:t>
            </a:r>
            <a:endParaRPr lang="pt-BR" sz="1600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6</a:t>
            </a:fld>
            <a:endParaRPr lang="pt-BR"/>
          </a:p>
        </p:txBody>
      </p:sp>
      <p:pic>
        <p:nvPicPr>
          <p:cNvPr id="12" name="Imagem 1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16754" y="6536547"/>
            <a:ext cx="282991" cy="30657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6229" y="1492245"/>
            <a:ext cx="8833516" cy="44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320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65142" y="6466521"/>
            <a:ext cx="327313" cy="354589"/>
          </a:xfrm>
          <a:prstGeom prst="rect">
            <a:avLst/>
          </a:prstGeom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11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Aquisições</a:t>
            </a:r>
            <a:endParaRPr lang="pt-BR" sz="16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2966" y="1355834"/>
            <a:ext cx="8324193" cy="4921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856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2283" y="6490010"/>
            <a:ext cx="316595" cy="342977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Produto</a:t>
            </a:r>
            <a:endParaRPr lang="pt-BR" sz="16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2633" y="6404654"/>
            <a:ext cx="3490725" cy="34298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778" y="1458082"/>
            <a:ext cx="9050479" cy="426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882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6149" y="6356351"/>
            <a:ext cx="335931" cy="363925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BBF8-E088-41EF-B249-66F4EF0A6C95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39778" y="239305"/>
            <a:ext cx="7886700" cy="821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dirty="0" smtClean="0"/>
              <a:t>Entrega – TI</a:t>
            </a:r>
            <a:endParaRPr lang="pt-BR" sz="16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395" y="6036172"/>
            <a:ext cx="4072512" cy="400149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55" y="1528546"/>
            <a:ext cx="8688704" cy="403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34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2811</TotalTime>
  <Words>416</Words>
  <Application>Microsoft Office PowerPoint</Application>
  <PresentationFormat>Apresentação na tela (4:3)</PresentationFormat>
  <Paragraphs>96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Projeto de Unificação da Gestão do Plano de Saúde da Eletronuclear na REAL GRANDEZA</vt:lpstr>
      <vt:lpstr>Projeto/Entregas – Indicadores de desempenho</vt:lpstr>
      <vt:lpstr>Highlights</vt:lpstr>
      <vt:lpstr>Cronograma e Status por Entregas</vt:lpstr>
      <vt:lpstr>Projeto Unificação da Gestão da Saúde - ELETRONUCLEAR</vt:lpstr>
      <vt:lpstr>Entrega – PMO</vt:lpstr>
      <vt:lpstr>Slide 7</vt:lpstr>
      <vt:lpstr>Slide 8</vt:lpstr>
      <vt:lpstr>Slide 9</vt:lpstr>
      <vt:lpstr>Posição Oside em 08/10/2015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de Unificação da Gestão dos Planos de Saúde na REAL GRANDEZA</dc:title>
  <dc:creator>usuário</dc:creator>
  <cp:lastModifiedBy>danielan</cp:lastModifiedBy>
  <cp:revision>374</cp:revision>
  <cp:lastPrinted>2014-10-22T13:03:41Z</cp:lastPrinted>
  <dcterms:created xsi:type="dcterms:W3CDTF">2014-09-30T15:22:57Z</dcterms:created>
  <dcterms:modified xsi:type="dcterms:W3CDTF">2015-10-15T13:43:43Z</dcterms:modified>
</cp:coreProperties>
</file>