
<file path=[Content_Types].xml><?xml version="1.0" encoding="utf-8"?>
<Types xmlns="http://schemas.openxmlformats.org/package/2006/content-types">
  <Default Extension="png" ContentType="image/png"/>
  <Default Extension="emf" ContentType="image/x-emf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sldIdLst>
    <p:sldId id="271" r:id="rId2"/>
    <p:sldId id="259" r:id="rId3"/>
    <p:sldId id="275" r:id="rId4"/>
    <p:sldId id="267" r:id="rId5"/>
    <p:sldId id="268" r:id="rId6"/>
    <p:sldId id="262" r:id="rId7"/>
    <p:sldId id="263" r:id="rId8"/>
    <p:sldId id="264" r:id="rId9"/>
    <p:sldId id="273" r:id="rId10"/>
    <p:sldId id="278" r:id="rId11"/>
    <p:sldId id="279" r:id="rId12"/>
  </p:sldIdLst>
  <p:sldSz cx="9144000" cy="6858000" type="screen4x3"/>
  <p:notesSz cx="6669088" cy="97536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00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44" autoAdjust="0"/>
    <p:restoredTop sz="99631" autoAdjust="0"/>
  </p:normalViewPr>
  <p:slideViewPr>
    <p:cSldViewPr snapToGrid="0">
      <p:cViewPr varScale="1">
        <p:scale>
          <a:sx n="74" d="100"/>
          <a:sy n="74" d="100"/>
        </p:scale>
        <p:origin x="1284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Administrador\Desktop\ETN\NUVEM_eletronuclear-18-set.xls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txPr>
        <a:bodyPr/>
        <a:lstStyle/>
        <a:p>
          <a:pPr>
            <a:defRPr lang="en-US"/>
          </a:pPr>
          <a:endParaRPr lang="pt-BR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'18-ago-médicos'!$B$1</c:f>
              <c:strCache>
                <c:ptCount val="1"/>
                <c:pt idx="0">
                  <c:v>Quantidade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lang="en-US"/>
                </a:pPr>
                <a:endParaRPr lang="pt-B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'18-ago-médicos'!$A$2:$A$21</c:f>
              <c:strCache>
                <c:ptCount val="20"/>
                <c:pt idx="0">
                  <c:v>Retornar</c:v>
                </c:pt>
                <c:pt idx="1">
                  <c:v>já Credenciado</c:v>
                </c:pt>
                <c:pt idx="2">
                  <c:v>Aguardando Docs</c:v>
                </c:pt>
                <c:pt idx="3">
                  <c:v>Telefone Errado</c:v>
                </c:pt>
                <c:pt idx="4">
                  <c:v>Solicitou Descredenciamento</c:v>
                </c:pt>
                <c:pt idx="5">
                  <c:v>Finalizado - Sem contrato</c:v>
                </c:pt>
                <c:pt idx="6">
                  <c:v>Enviar Contrato</c:v>
                </c:pt>
                <c:pt idx="7">
                  <c:v>Sem Interesse</c:v>
                </c:pt>
                <c:pt idx="8">
                  <c:v>Visitado - Mudou de endereço</c:v>
                </c:pt>
                <c:pt idx="9">
                  <c:v>Finalizado</c:v>
                </c:pt>
                <c:pt idx="10">
                  <c:v>Digitalização</c:v>
                </c:pt>
                <c:pt idx="11">
                  <c:v>Ligar</c:v>
                </c:pt>
                <c:pt idx="12">
                  <c:v>Cadastro na Operadora</c:v>
                </c:pt>
                <c:pt idx="13">
                  <c:v>Qualidade Oside</c:v>
                </c:pt>
                <c:pt idx="14">
                  <c:v>Em Análise</c:v>
                </c:pt>
                <c:pt idx="15">
                  <c:v>Aguardando Docs - Sem contrato</c:v>
                </c:pt>
                <c:pt idx="16">
                  <c:v>Sem Telefone</c:v>
                </c:pt>
                <c:pt idx="17">
                  <c:v>10 Tentativas</c:v>
                </c:pt>
                <c:pt idx="18">
                  <c:v>Retornar - Docs. Faltando</c:v>
                </c:pt>
                <c:pt idx="19">
                  <c:v>Enviar Ficha Cadastral</c:v>
                </c:pt>
              </c:strCache>
            </c:strRef>
          </c:cat>
          <c:val>
            <c:numRef>
              <c:f>'18-ago-médicos'!$B$2:$B$21</c:f>
              <c:numCache>
                <c:formatCode>General</c:formatCode>
                <c:ptCount val="20"/>
                <c:pt idx="0">
                  <c:v>374</c:v>
                </c:pt>
                <c:pt idx="1">
                  <c:v>302</c:v>
                </c:pt>
                <c:pt idx="2">
                  <c:v>143</c:v>
                </c:pt>
                <c:pt idx="3">
                  <c:v>66</c:v>
                </c:pt>
                <c:pt idx="4">
                  <c:v>48</c:v>
                </c:pt>
                <c:pt idx="5">
                  <c:v>38</c:v>
                </c:pt>
                <c:pt idx="6">
                  <c:v>28</c:v>
                </c:pt>
                <c:pt idx="7">
                  <c:v>26</c:v>
                </c:pt>
                <c:pt idx="8">
                  <c:v>18</c:v>
                </c:pt>
                <c:pt idx="9">
                  <c:v>17</c:v>
                </c:pt>
                <c:pt idx="10">
                  <c:v>12</c:v>
                </c:pt>
                <c:pt idx="11">
                  <c:v>10</c:v>
                </c:pt>
                <c:pt idx="12">
                  <c:v>8</c:v>
                </c:pt>
                <c:pt idx="13">
                  <c:v>6</c:v>
                </c:pt>
                <c:pt idx="14">
                  <c:v>3</c:v>
                </c:pt>
                <c:pt idx="15">
                  <c:v>3</c:v>
                </c:pt>
                <c:pt idx="16">
                  <c:v>2</c:v>
                </c:pt>
                <c:pt idx="17">
                  <c:v>2</c:v>
                </c:pt>
                <c:pt idx="18">
                  <c:v>1</c:v>
                </c:pt>
                <c:pt idx="19">
                  <c:v>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10752264"/>
        <c:axId val="210752656"/>
      </c:barChart>
      <c:catAx>
        <c:axId val="21075226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lang="en-US"/>
            </a:pPr>
            <a:endParaRPr lang="pt-BR"/>
          </a:p>
        </c:txPr>
        <c:crossAx val="210752656"/>
        <c:crosses val="autoZero"/>
        <c:auto val="1"/>
        <c:lblAlgn val="ctr"/>
        <c:lblOffset val="100"/>
        <c:noMultiLvlLbl val="0"/>
      </c:catAx>
      <c:valAx>
        <c:axId val="210752656"/>
        <c:scaling>
          <c:orientation val="minMax"/>
        </c:scaling>
        <c:delete val="0"/>
        <c:axPos val="b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lang="en-US"/>
            </a:pPr>
            <a:endParaRPr lang="pt-BR"/>
          </a:p>
        </c:txPr>
        <c:crossAx val="210752264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externalData r:id="rId1">
    <c:autoUpdate val="0"/>
  </c:externalData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31EA75A-1B98-4089-8E5B-869F8B3C999B}" type="doc">
      <dgm:prSet loTypeId="urn:microsoft.com/office/officeart/2005/8/layout/hierarchy6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t-BR"/>
        </a:p>
      </dgm:t>
    </dgm:pt>
    <dgm:pt modelId="{891EDF3D-E827-443D-B57B-ABB39D5666ED}">
      <dgm:prSet phldrT="[Texto]" custT="1"/>
      <dgm:spPr/>
      <dgm:t>
        <a:bodyPr/>
        <a:lstStyle/>
        <a:p>
          <a:r>
            <a:rPr lang="pt-BR" sz="1400" dirty="0" smtClean="0"/>
            <a:t>Projeto de Unificação da Gestão da Saúde ELETRONUCLEAR</a:t>
          </a:r>
          <a:endParaRPr lang="pt-BR" sz="1400" dirty="0"/>
        </a:p>
      </dgm:t>
    </dgm:pt>
    <dgm:pt modelId="{A2A7DE7D-7239-466C-B31E-0FD7D0E9077C}" type="parTrans" cxnId="{A1A5780F-C88B-453F-BFC3-D707B88DB1B1}">
      <dgm:prSet/>
      <dgm:spPr/>
      <dgm:t>
        <a:bodyPr/>
        <a:lstStyle/>
        <a:p>
          <a:endParaRPr lang="pt-BR"/>
        </a:p>
      </dgm:t>
    </dgm:pt>
    <dgm:pt modelId="{DB1327FA-C0D1-404D-B409-D79EDCF15EEE}" type="sibTrans" cxnId="{A1A5780F-C88B-453F-BFC3-D707B88DB1B1}">
      <dgm:prSet/>
      <dgm:spPr/>
      <dgm:t>
        <a:bodyPr/>
        <a:lstStyle/>
        <a:p>
          <a:endParaRPr lang="pt-BR"/>
        </a:p>
      </dgm:t>
    </dgm:pt>
    <dgm:pt modelId="{F7DA2E89-FE89-4CE4-B4CB-CDF4FA31EC0C}">
      <dgm:prSet phldrT="[Texto]" custT="1"/>
      <dgm:spPr/>
      <dgm:t>
        <a:bodyPr/>
        <a:lstStyle/>
        <a:p>
          <a:r>
            <a:rPr lang="pt-BR" sz="1300" dirty="0" smtClean="0"/>
            <a:t>PMO</a:t>
          </a:r>
          <a:endParaRPr lang="pt-BR" sz="1300" dirty="0"/>
        </a:p>
      </dgm:t>
    </dgm:pt>
    <dgm:pt modelId="{BD053529-2E29-40E3-B772-66D31E28DA4B}" type="parTrans" cxnId="{35EA824B-B562-4CF5-B602-07C8D782C265}">
      <dgm:prSet/>
      <dgm:spPr/>
      <dgm:t>
        <a:bodyPr/>
        <a:lstStyle/>
        <a:p>
          <a:endParaRPr lang="pt-BR"/>
        </a:p>
      </dgm:t>
    </dgm:pt>
    <dgm:pt modelId="{6A46EDB2-2CBD-4F16-9080-F0111A65F601}" type="sibTrans" cxnId="{35EA824B-B562-4CF5-B602-07C8D782C265}">
      <dgm:prSet/>
      <dgm:spPr/>
      <dgm:t>
        <a:bodyPr/>
        <a:lstStyle/>
        <a:p>
          <a:endParaRPr lang="pt-BR"/>
        </a:p>
      </dgm:t>
    </dgm:pt>
    <dgm:pt modelId="{C130D8CB-A44F-44D3-A11C-5CCC40035C9B}">
      <dgm:prSet phldrT="[Texto]" custT="1"/>
      <dgm:spPr/>
      <dgm:t>
        <a:bodyPr/>
        <a:lstStyle/>
        <a:p>
          <a:r>
            <a:rPr lang="pt-BR" sz="1300" dirty="0" smtClean="0"/>
            <a:t>Aquisições</a:t>
          </a:r>
          <a:endParaRPr lang="pt-BR" sz="1300" dirty="0"/>
        </a:p>
      </dgm:t>
    </dgm:pt>
    <dgm:pt modelId="{6E1CAF61-4AC1-4749-91BF-8A5C2F03D1F3}" type="parTrans" cxnId="{ED9005DC-D37F-4D7A-9CEA-5AD84486B031}">
      <dgm:prSet/>
      <dgm:spPr/>
      <dgm:t>
        <a:bodyPr/>
        <a:lstStyle/>
        <a:p>
          <a:endParaRPr lang="pt-BR"/>
        </a:p>
      </dgm:t>
    </dgm:pt>
    <dgm:pt modelId="{BF2235C8-0CC1-4009-92DC-834E09B8CBB6}" type="sibTrans" cxnId="{ED9005DC-D37F-4D7A-9CEA-5AD84486B031}">
      <dgm:prSet/>
      <dgm:spPr/>
      <dgm:t>
        <a:bodyPr/>
        <a:lstStyle/>
        <a:p>
          <a:endParaRPr lang="pt-BR"/>
        </a:p>
      </dgm:t>
    </dgm:pt>
    <dgm:pt modelId="{DFFF4728-265C-4B32-AE00-DBC2A4423EA6}">
      <dgm:prSet phldrT="[Texto]" custT="1"/>
      <dgm:spPr/>
      <dgm:t>
        <a:bodyPr/>
        <a:lstStyle/>
        <a:p>
          <a:r>
            <a:rPr lang="pt-BR" sz="1300" dirty="0" smtClean="0"/>
            <a:t>Produto</a:t>
          </a:r>
          <a:endParaRPr lang="pt-BR" sz="1300" dirty="0"/>
        </a:p>
      </dgm:t>
    </dgm:pt>
    <dgm:pt modelId="{9B49354B-2086-40DD-BC8F-033655792201}" type="parTrans" cxnId="{EBAC6732-0216-4333-AE02-E030C6C59ACB}">
      <dgm:prSet/>
      <dgm:spPr/>
      <dgm:t>
        <a:bodyPr/>
        <a:lstStyle/>
        <a:p>
          <a:endParaRPr lang="pt-BR"/>
        </a:p>
      </dgm:t>
    </dgm:pt>
    <dgm:pt modelId="{A7C6105B-364E-4957-9F6F-B9CF7B540BB9}" type="sibTrans" cxnId="{EBAC6732-0216-4333-AE02-E030C6C59ACB}">
      <dgm:prSet/>
      <dgm:spPr/>
      <dgm:t>
        <a:bodyPr/>
        <a:lstStyle/>
        <a:p>
          <a:endParaRPr lang="pt-BR"/>
        </a:p>
      </dgm:t>
    </dgm:pt>
    <dgm:pt modelId="{F614D825-D047-45C2-9AD2-041D6CDD2977}">
      <dgm:prSet phldrT="[Texto]" custT="1"/>
      <dgm:spPr/>
      <dgm:t>
        <a:bodyPr/>
        <a:lstStyle/>
        <a:p>
          <a:r>
            <a:rPr lang="pt-BR" sz="1300" dirty="0" smtClean="0"/>
            <a:t>TI</a:t>
          </a:r>
          <a:endParaRPr lang="pt-BR" sz="1300" dirty="0"/>
        </a:p>
      </dgm:t>
    </dgm:pt>
    <dgm:pt modelId="{8AA7522E-EC6D-4C97-881A-A62944010EEA}" type="parTrans" cxnId="{6229CD1E-EF0F-496E-88EB-6A55B9682AA3}">
      <dgm:prSet/>
      <dgm:spPr/>
      <dgm:t>
        <a:bodyPr/>
        <a:lstStyle/>
        <a:p>
          <a:endParaRPr lang="pt-BR"/>
        </a:p>
      </dgm:t>
    </dgm:pt>
    <dgm:pt modelId="{8056360E-A893-4F69-89C9-0C70C80571EA}" type="sibTrans" cxnId="{6229CD1E-EF0F-496E-88EB-6A55B9682AA3}">
      <dgm:prSet/>
      <dgm:spPr/>
      <dgm:t>
        <a:bodyPr/>
        <a:lstStyle/>
        <a:p>
          <a:endParaRPr lang="pt-BR"/>
        </a:p>
      </dgm:t>
    </dgm:pt>
    <dgm:pt modelId="{CCBDBFFE-529D-4F6D-B56A-DAF5586EF0E2}" type="pres">
      <dgm:prSet presAssocID="{C31EA75A-1B98-4089-8E5B-869F8B3C999B}" presName="mainComposite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pt-BR"/>
        </a:p>
      </dgm:t>
    </dgm:pt>
    <dgm:pt modelId="{12BC2A79-136D-4CF4-BEF3-B68B0EA10090}" type="pres">
      <dgm:prSet presAssocID="{C31EA75A-1B98-4089-8E5B-869F8B3C999B}" presName="hierFlow" presStyleCnt="0"/>
      <dgm:spPr/>
    </dgm:pt>
    <dgm:pt modelId="{5C4E8D32-4360-422B-8F52-B45996143F1F}" type="pres">
      <dgm:prSet presAssocID="{C31EA75A-1B98-4089-8E5B-869F8B3C999B}" presName="hierChild1" presStyleCnt="0">
        <dgm:presLayoutVars>
          <dgm:chPref val="1"/>
          <dgm:animOne val="branch"/>
          <dgm:animLvl val="lvl"/>
        </dgm:presLayoutVars>
      </dgm:prSet>
      <dgm:spPr/>
    </dgm:pt>
    <dgm:pt modelId="{ABD6D984-54D2-4A3C-855F-2F284ABE13FD}" type="pres">
      <dgm:prSet presAssocID="{891EDF3D-E827-443D-B57B-ABB39D5666ED}" presName="Name14" presStyleCnt="0"/>
      <dgm:spPr/>
    </dgm:pt>
    <dgm:pt modelId="{027487A1-E92E-40D1-84B8-60137BFDA02C}" type="pres">
      <dgm:prSet presAssocID="{891EDF3D-E827-443D-B57B-ABB39D5666ED}" presName="level1Shape" presStyleLbl="node0" presStyleIdx="0" presStyleCnt="1" custScaleX="93422" custScaleY="73750" custLinFactNeighborX="-1181" custLinFactNeighborY="-29941">
        <dgm:presLayoutVars>
          <dgm:chPref val="3"/>
        </dgm:presLayoutVars>
      </dgm:prSet>
      <dgm:spPr/>
      <dgm:t>
        <a:bodyPr/>
        <a:lstStyle/>
        <a:p>
          <a:endParaRPr lang="pt-BR"/>
        </a:p>
      </dgm:t>
    </dgm:pt>
    <dgm:pt modelId="{8A43B39D-628A-48BA-A483-B6ED178214CF}" type="pres">
      <dgm:prSet presAssocID="{891EDF3D-E827-443D-B57B-ABB39D5666ED}" presName="hierChild2" presStyleCnt="0"/>
      <dgm:spPr/>
    </dgm:pt>
    <dgm:pt modelId="{F268E759-0197-40B2-AC3D-6FEEA6DF2ABD}" type="pres">
      <dgm:prSet presAssocID="{BD053529-2E29-40E3-B772-66D31E28DA4B}" presName="Name19" presStyleLbl="parChTrans1D2" presStyleIdx="0" presStyleCnt="4"/>
      <dgm:spPr/>
      <dgm:t>
        <a:bodyPr/>
        <a:lstStyle/>
        <a:p>
          <a:endParaRPr lang="pt-BR"/>
        </a:p>
      </dgm:t>
    </dgm:pt>
    <dgm:pt modelId="{5DAEAD1A-4EE7-45DF-91AB-7B03205BD5CE}" type="pres">
      <dgm:prSet presAssocID="{F7DA2E89-FE89-4CE4-B4CB-CDF4FA31EC0C}" presName="Name21" presStyleCnt="0"/>
      <dgm:spPr/>
    </dgm:pt>
    <dgm:pt modelId="{1742B142-5E95-4837-BA86-81302E280037}" type="pres">
      <dgm:prSet presAssocID="{F7DA2E89-FE89-4CE4-B4CB-CDF4FA31EC0C}" presName="level2Shape" presStyleLbl="node2" presStyleIdx="0" presStyleCnt="4" custScaleX="84166" custScaleY="75999" custLinFactNeighborX="-92" custLinFactNeighborY="23660"/>
      <dgm:spPr/>
      <dgm:t>
        <a:bodyPr/>
        <a:lstStyle/>
        <a:p>
          <a:endParaRPr lang="pt-BR"/>
        </a:p>
      </dgm:t>
    </dgm:pt>
    <dgm:pt modelId="{53EF88E5-0891-4776-81EA-CE69E8581CE4}" type="pres">
      <dgm:prSet presAssocID="{F7DA2E89-FE89-4CE4-B4CB-CDF4FA31EC0C}" presName="hierChild3" presStyleCnt="0"/>
      <dgm:spPr/>
    </dgm:pt>
    <dgm:pt modelId="{5CEB790E-0585-4A50-A7F9-6BE8B68E2096}" type="pres">
      <dgm:prSet presAssocID="{6E1CAF61-4AC1-4749-91BF-8A5C2F03D1F3}" presName="Name19" presStyleLbl="parChTrans1D2" presStyleIdx="1" presStyleCnt="4"/>
      <dgm:spPr/>
      <dgm:t>
        <a:bodyPr/>
        <a:lstStyle/>
        <a:p>
          <a:endParaRPr lang="pt-BR"/>
        </a:p>
      </dgm:t>
    </dgm:pt>
    <dgm:pt modelId="{C8A7913E-1623-4199-A463-C5CFE3953B94}" type="pres">
      <dgm:prSet presAssocID="{C130D8CB-A44F-44D3-A11C-5CCC40035C9B}" presName="Name21" presStyleCnt="0"/>
      <dgm:spPr/>
    </dgm:pt>
    <dgm:pt modelId="{6C102192-E48A-44DF-BC45-E047CEB43E85}" type="pres">
      <dgm:prSet presAssocID="{C130D8CB-A44F-44D3-A11C-5CCC40035C9B}" presName="level2Shape" presStyleLbl="node2" presStyleIdx="1" presStyleCnt="4" custScaleX="84166" custScaleY="75999" custLinFactNeighborX="-1141" custLinFactNeighborY="23660"/>
      <dgm:spPr/>
      <dgm:t>
        <a:bodyPr/>
        <a:lstStyle/>
        <a:p>
          <a:endParaRPr lang="pt-BR"/>
        </a:p>
      </dgm:t>
    </dgm:pt>
    <dgm:pt modelId="{FC3E3FE7-D728-4BCF-8D72-FF2FE9F0EE73}" type="pres">
      <dgm:prSet presAssocID="{C130D8CB-A44F-44D3-A11C-5CCC40035C9B}" presName="hierChild3" presStyleCnt="0"/>
      <dgm:spPr/>
    </dgm:pt>
    <dgm:pt modelId="{3F97E7E3-A2C1-43A3-88B7-D3171C42BA20}" type="pres">
      <dgm:prSet presAssocID="{9B49354B-2086-40DD-BC8F-033655792201}" presName="Name19" presStyleLbl="parChTrans1D2" presStyleIdx="2" presStyleCnt="4"/>
      <dgm:spPr/>
      <dgm:t>
        <a:bodyPr/>
        <a:lstStyle/>
        <a:p>
          <a:endParaRPr lang="pt-BR"/>
        </a:p>
      </dgm:t>
    </dgm:pt>
    <dgm:pt modelId="{D5F445A3-1883-41A0-B57D-AE51751BDCC9}" type="pres">
      <dgm:prSet presAssocID="{DFFF4728-265C-4B32-AE00-DBC2A4423EA6}" presName="Name21" presStyleCnt="0"/>
      <dgm:spPr/>
    </dgm:pt>
    <dgm:pt modelId="{1579BD62-FC32-4B11-B488-DA1D5F3C6952}" type="pres">
      <dgm:prSet presAssocID="{DFFF4728-265C-4B32-AE00-DBC2A4423EA6}" presName="level2Shape" presStyleLbl="node2" presStyleIdx="2" presStyleCnt="4" custScaleX="84166" custScaleY="75999" custLinFactNeighborX="-1141" custLinFactNeighborY="23660"/>
      <dgm:spPr/>
      <dgm:t>
        <a:bodyPr/>
        <a:lstStyle/>
        <a:p>
          <a:endParaRPr lang="pt-BR"/>
        </a:p>
      </dgm:t>
    </dgm:pt>
    <dgm:pt modelId="{24BFCB35-593A-4FA9-9AB6-A2DA5D198643}" type="pres">
      <dgm:prSet presAssocID="{DFFF4728-265C-4B32-AE00-DBC2A4423EA6}" presName="hierChild3" presStyleCnt="0"/>
      <dgm:spPr/>
    </dgm:pt>
    <dgm:pt modelId="{32B7C6A6-733B-4DC6-B9DB-CFACE39D5A18}" type="pres">
      <dgm:prSet presAssocID="{8AA7522E-EC6D-4C97-881A-A62944010EEA}" presName="Name19" presStyleLbl="parChTrans1D2" presStyleIdx="3" presStyleCnt="4"/>
      <dgm:spPr/>
      <dgm:t>
        <a:bodyPr/>
        <a:lstStyle/>
        <a:p>
          <a:endParaRPr lang="pt-BR"/>
        </a:p>
      </dgm:t>
    </dgm:pt>
    <dgm:pt modelId="{FE72851C-2753-492E-AC7B-E45668A72250}" type="pres">
      <dgm:prSet presAssocID="{F614D825-D047-45C2-9AD2-041D6CDD2977}" presName="Name21" presStyleCnt="0"/>
      <dgm:spPr/>
    </dgm:pt>
    <dgm:pt modelId="{FD7D7F5D-F2BD-4F12-BF0B-63A75E467239}" type="pres">
      <dgm:prSet presAssocID="{F614D825-D047-45C2-9AD2-041D6CDD2977}" presName="level2Shape" presStyleLbl="node2" presStyleIdx="3" presStyleCnt="4" custScaleX="84166" custScaleY="75999" custLinFactNeighborX="-1141" custLinFactNeighborY="23660"/>
      <dgm:spPr/>
      <dgm:t>
        <a:bodyPr/>
        <a:lstStyle/>
        <a:p>
          <a:endParaRPr lang="pt-BR"/>
        </a:p>
      </dgm:t>
    </dgm:pt>
    <dgm:pt modelId="{CA3EE6A1-C5B6-4A1E-8A7E-518320304850}" type="pres">
      <dgm:prSet presAssocID="{F614D825-D047-45C2-9AD2-041D6CDD2977}" presName="hierChild3" presStyleCnt="0"/>
      <dgm:spPr/>
    </dgm:pt>
    <dgm:pt modelId="{103E1FDC-4DEE-4CD3-8E49-F4886E258654}" type="pres">
      <dgm:prSet presAssocID="{C31EA75A-1B98-4089-8E5B-869F8B3C999B}" presName="bgShapesFlow" presStyleCnt="0"/>
      <dgm:spPr/>
    </dgm:pt>
  </dgm:ptLst>
  <dgm:cxnLst>
    <dgm:cxn modelId="{7524E32A-C899-43F3-A2E3-33BD165717D0}" type="presOf" srcId="{F7DA2E89-FE89-4CE4-B4CB-CDF4FA31EC0C}" destId="{1742B142-5E95-4837-BA86-81302E280037}" srcOrd="0" destOrd="0" presId="urn:microsoft.com/office/officeart/2005/8/layout/hierarchy6"/>
    <dgm:cxn modelId="{FB2DBE93-A42F-499C-9E32-1D2FD2B01770}" type="presOf" srcId="{8AA7522E-EC6D-4C97-881A-A62944010EEA}" destId="{32B7C6A6-733B-4DC6-B9DB-CFACE39D5A18}" srcOrd="0" destOrd="0" presId="urn:microsoft.com/office/officeart/2005/8/layout/hierarchy6"/>
    <dgm:cxn modelId="{7638AEA9-6991-4DEA-ACBE-A09D7554CF47}" type="presOf" srcId="{F614D825-D047-45C2-9AD2-041D6CDD2977}" destId="{FD7D7F5D-F2BD-4F12-BF0B-63A75E467239}" srcOrd="0" destOrd="0" presId="urn:microsoft.com/office/officeart/2005/8/layout/hierarchy6"/>
    <dgm:cxn modelId="{A1A5780F-C88B-453F-BFC3-D707B88DB1B1}" srcId="{C31EA75A-1B98-4089-8E5B-869F8B3C999B}" destId="{891EDF3D-E827-443D-B57B-ABB39D5666ED}" srcOrd="0" destOrd="0" parTransId="{A2A7DE7D-7239-466C-B31E-0FD7D0E9077C}" sibTransId="{DB1327FA-C0D1-404D-B409-D79EDCF15EEE}"/>
    <dgm:cxn modelId="{ED9005DC-D37F-4D7A-9CEA-5AD84486B031}" srcId="{891EDF3D-E827-443D-B57B-ABB39D5666ED}" destId="{C130D8CB-A44F-44D3-A11C-5CCC40035C9B}" srcOrd="1" destOrd="0" parTransId="{6E1CAF61-4AC1-4749-91BF-8A5C2F03D1F3}" sibTransId="{BF2235C8-0CC1-4009-92DC-834E09B8CBB6}"/>
    <dgm:cxn modelId="{93784875-A339-4111-A1F9-B0742B6C144C}" type="presOf" srcId="{C31EA75A-1B98-4089-8E5B-869F8B3C999B}" destId="{CCBDBFFE-529D-4F6D-B56A-DAF5586EF0E2}" srcOrd="0" destOrd="0" presId="urn:microsoft.com/office/officeart/2005/8/layout/hierarchy6"/>
    <dgm:cxn modelId="{B5AB7CF7-92DD-4223-BB40-33BEF35713EC}" type="presOf" srcId="{9B49354B-2086-40DD-BC8F-033655792201}" destId="{3F97E7E3-A2C1-43A3-88B7-D3171C42BA20}" srcOrd="0" destOrd="0" presId="urn:microsoft.com/office/officeart/2005/8/layout/hierarchy6"/>
    <dgm:cxn modelId="{0118BB29-9653-4A8E-A6F4-ECA604558697}" type="presOf" srcId="{DFFF4728-265C-4B32-AE00-DBC2A4423EA6}" destId="{1579BD62-FC32-4B11-B488-DA1D5F3C6952}" srcOrd="0" destOrd="0" presId="urn:microsoft.com/office/officeart/2005/8/layout/hierarchy6"/>
    <dgm:cxn modelId="{624828CE-218C-4761-91BC-BF3ECF6097F1}" type="presOf" srcId="{891EDF3D-E827-443D-B57B-ABB39D5666ED}" destId="{027487A1-E92E-40D1-84B8-60137BFDA02C}" srcOrd="0" destOrd="0" presId="urn:microsoft.com/office/officeart/2005/8/layout/hierarchy6"/>
    <dgm:cxn modelId="{3AFAA296-0C22-4F66-9CA1-CD152955DC1D}" type="presOf" srcId="{C130D8CB-A44F-44D3-A11C-5CCC40035C9B}" destId="{6C102192-E48A-44DF-BC45-E047CEB43E85}" srcOrd="0" destOrd="0" presId="urn:microsoft.com/office/officeart/2005/8/layout/hierarchy6"/>
    <dgm:cxn modelId="{6343F153-730F-45EA-94F0-1219AB9E2DCF}" type="presOf" srcId="{6E1CAF61-4AC1-4749-91BF-8A5C2F03D1F3}" destId="{5CEB790E-0585-4A50-A7F9-6BE8B68E2096}" srcOrd="0" destOrd="0" presId="urn:microsoft.com/office/officeart/2005/8/layout/hierarchy6"/>
    <dgm:cxn modelId="{35EA824B-B562-4CF5-B602-07C8D782C265}" srcId="{891EDF3D-E827-443D-B57B-ABB39D5666ED}" destId="{F7DA2E89-FE89-4CE4-B4CB-CDF4FA31EC0C}" srcOrd="0" destOrd="0" parTransId="{BD053529-2E29-40E3-B772-66D31E28DA4B}" sibTransId="{6A46EDB2-2CBD-4F16-9080-F0111A65F601}"/>
    <dgm:cxn modelId="{EBAC6732-0216-4333-AE02-E030C6C59ACB}" srcId="{891EDF3D-E827-443D-B57B-ABB39D5666ED}" destId="{DFFF4728-265C-4B32-AE00-DBC2A4423EA6}" srcOrd="2" destOrd="0" parTransId="{9B49354B-2086-40DD-BC8F-033655792201}" sibTransId="{A7C6105B-364E-4957-9F6F-B9CF7B540BB9}"/>
    <dgm:cxn modelId="{753FEB40-3EAA-47B4-999B-6C55656446B1}" type="presOf" srcId="{BD053529-2E29-40E3-B772-66D31E28DA4B}" destId="{F268E759-0197-40B2-AC3D-6FEEA6DF2ABD}" srcOrd="0" destOrd="0" presId="urn:microsoft.com/office/officeart/2005/8/layout/hierarchy6"/>
    <dgm:cxn modelId="{6229CD1E-EF0F-496E-88EB-6A55B9682AA3}" srcId="{891EDF3D-E827-443D-B57B-ABB39D5666ED}" destId="{F614D825-D047-45C2-9AD2-041D6CDD2977}" srcOrd="3" destOrd="0" parTransId="{8AA7522E-EC6D-4C97-881A-A62944010EEA}" sibTransId="{8056360E-A893-4F69-89C9-0C70C80571EA}"/>
    <dgm:cxn modelId="{DA05A889-0586-4A9B-B835-91BA0C6C082F}" type="presParOf" srcId="{CCBDBFFE-529D-4F6D-B56A-DAF5586EF0E2}" destId="{12BC2A79-136D-4CF4-BEF3-B68B0EA10090}" srcOrd="0" destOrd="0" presId="urn:microsoft.com/office/officeart/2005/8/layout/hierarchy6"/>
    <dgm:cxn modelId="{76D46386-43F6-4095-BCEA-40DFE369ED62}" type="presParOf" srcId="{12BC2A79-136D-4CF4-BEF3-B68B0EA10090}" destId="{5C4E8D32-4360-422B-8F52-B45996143F1F}" srcOrd="0" destOrd="0" presId="urn:microsoft.com/office/officeart/2005/8/layout/hierarchy6"/>
    <dgm:cxn modelId="{B30AA191-2972-41B1-806A-893030A2028C}" type="presParOf" srcId="{5C4E8D32-4360-422B-8F52-B45996143F1F}" destId="{ABD6D984-54D2-4A3C-855F-2F284ABE13FD}" srcOrd="0" destOrd="0" presId="urn:microsoft.com/office/officeart/2005/8/layout/hierarchy6"/>
    <dgm:cxn modelId="{CB556474-EA9E-46C0-A990-B9A654A76C45}" type="presParOf" srcId="{ABD6D984-54D2-4A3C-855F-2F284ABE13FD}" destId="{027487A1-E92E-40D1-84B8-60137BFDA02C}" srcOrd="0" destOrd="0" presId="urn:microsoft.com/office/officeart/2005/8/layout/hierarchy6"/>
    <dgm:cxn modelId="{C242BD01-AD9A-4C57-84B0-3FBF99EBE518}" type="presParOf" srcId="{ABD6D984-54D2-4A3C-855F-2F284ABE13FD}" destId="{8A43B39D-628A-48BA-A483-B6ED178214CF}" srcOrd="1" destOrd="0" presId="urn:microsoft.com/office/officeart/2005/8/layout/hierarchy6"/>
    <dgm:cxn modelId="{C10DBC8E-E8FB-486D-A54D-7A3A284CDB17}" type="presParOf" srcId="{8A43B39D-628A-48BA-A483-B6ED178214CF}" destId="{F268E759-0197-40B2-AC3D-6FEEA6DF2ABD}" srcOrd="0" destOrd="0" presId="urn:microsoft.com/office/officeart/2005/8/layout/hierarchy6"/>
    <dgm:cxn modelId="{A1FFB647-F0B8-4A16-B200-275DFC9BFD17}" type="presParOf" srcId="{8A43B39D-628A-48BA-A483-B6ED178214CF}" destId="{5DAEAD1A-4EE7-45DF-91AB-7B03205BD5CE}" srcOrd="1" destOrd="0" presId="urn:microsoft.com/office/officeart/2005/8/layout/hierarchy6"/>
    <dgm:cxn modelId="{969372D2-177E-480D-A615-048B09F441F2}" type="presParOf" srcId="{5DAEAD1A-4EE7-45DF-91AB-7B03205BD5CE}" destId="{1742B142-5E95-4837-BA86-81302E280037}" srcOrd="0" destOrd="0" presId="urn:microsoft.com/office/officeart/2005/8/layout/hierarchy6"/>
    <dgm:cxn modelId="{DE75F46D-3E61-4B1D-AA0A-A9269DB7A2AD}" type="presParOf" srcId="{5DAEAD1A-4EE7-45DF-91AB-7B03205BD5CE}" destId="{53EF88E5-0891-4776-81EA-CE69E8581CE4}" srcOrd="1" destOrd="0" presId="urn:microsoft.com/office/officeart/2005/8/layout/hierarchy6"/>
    <dgm:cxn modelId="{25FD7392-0834-4CF0-9512-46F40F36A0A3}" type="presParOf" srcId="{8A43B39D-628A-48BA-A483-B6ED178214CF}" destId="{5CEB790E-0585-4A50-A7F9-6BE8B68E2096}" srcOrd="2" destOrd="0" presId="urn:microsoft.com/office/officeart/2005/8/layout/hierarchy6"/>
    <dgm:cxn modelId="{5CFA4EB2-B516-4758-A1A4-DE22721A04AC}" type="presParOf" srcId="{8A43B39D-628A-48BA-A483-B6ED178214CF}" destId="{C8A7913E-1623-4199-A463-C5CFE3953B94}" srcOrd="3" destOrd="0" presId="urn:microsoft.com/office/officeart/2005/8/layout/hierarchy6"/>
    <dgm:cxn modelId="{A77A0B73-4804-49F9-95AF-A61A19402053}" type="presParOf" srcId="{C8A7913E-1623-4199-A463-C5CFE3953B94}" destId="{6C102192-E48A-44DF-BC45-E047CEB43E85}" srcOrd="0" destOrd="0" presId="urn:microsoft.com/office/officeart/2005/8/layout/hierarchy6"/>
    <dgm:cxn modelId="{FC0E6DBA-9496-45C0-A8F8-871DF8B78F9E}" type="presParOf" srcId="{C8A7913E-1623-4199-A463-C5CFE3953B94}" destId="{FC3E3FE7-D728-4BCF-8D72-FF2FE9F0EE73}" srcOrd="1" destOrd="0" presId="urn:microsoft.com/office/officeart/2005/8/layout/hierarchy6"/>
    <dgm:cxn modelId="{72D09B2E-6F09-4F0F-8ACC-A2D43E3FC01A}" type="presParOf" srcId="{8A43B39D-628A-48BA-A483-B6ED178214CF}" destId="{3F97E7E3-A2C1-43A3-88B7-D3171C42BA20}" srcOrd="4" destOrd="0" presId="urn:microsoft.com/office/officeart/2005/8/layout/hierarchy6"/>
    <dgm:cxn modelId="{43723689-10B7-4125-AFB0-29FA82E264F8}" type="presParOf" srcId="{8A43B39D-628A-48BA-A483-B6ED178214CF}" destId="{D5F445A3-1883-41A0-B57D-AE51751BDCC9}" srcOrd="5" destOrd="0" presId="urn:microsoft.com/office/officeart/2005/8/layout/hierarchy6"/>
    <dgm:cxn modelId="{EC1CC393-6C2A-4182-A9E4-2BDB647D1D57}" type="presParOf" srcId="{D5F445A3-1883-41A0-B57D-AE51751BDCC9}" destId="{1579BD62-FC32-4B11-B488-DA1D5F3C6952}" srcOrd="0" destOrd="0" presId="urn:microsoft.com/office/officeart/2005/8/layout/hierarchy6"/>
    <dgm:cxn modelId="{B3D853D4-2CA0-4AB0-B6AE-72B318335FF9}" type="presParOf" srcId="{D5F445A3-1883-41A0-B57D-AE51751BDCC9}" destId="{24BFCB35-593A-4FA9-9AB6-A2DA5D198643}" srcOrd="1" destOrd="0" presId="urn:microsoft.com/office/officeart/2005/8/layout/hierarchy6"/>
    <dgm:cxn modelId="{3714E4E3-87FF-4ADA-977E-26529451B2F5}" type="presParOf" srcId="{8A43B39D-628A-48BA-A483-B6ED178214CF}" destId="{32B7C6A6-733B-4DC6-B9DB-CFACE39D5A18}" srcOrd="6" destOrd="0" presId="urn:microsoft.com/office/officeart/2005/8/layout/hierarchy6"/>
    <dgm:cxn modelId="{FD137309-0D6D-41E6-9FA2-F437E3E929C7}" type="presParOf" srcId="{8A43B39D-628A-48BA-A483-B6ED178214CF}" destId="{FE72851C-2753-492E-AC7B-E45668A72250}" srcOrd="7" destOrd="0" presId="urn:microsoft.com/office/officeart/2005/8/layout/hierarchy6"/>
    <dgm:cxn modelId="{3665FE59-CAAC-4A61-B77D-58E7F4267101}" type="presParOf" srcId="{FE72851C-2753-492E-AC7B-E45668A72250}" destId="{FD7D7F5D-F2BD-4F12-BF0B-63A75E467239}" srcOrd="0" destOrd="0" presId="urn:microsoft.com/office/officeart/2005/8/layout/hierarchy6"/>
    <dgm:cxn modelId="{127375C9-21C8-41C4-B5EC-D615AA55AB0B}" type="presParOf" srcId="{FE72851C-2753-492E-AC7B-E45668A72250}" destId="{CA3EE6A1-C5B6-4A1E-8A7E-518320304850}" srcOrd="1" destOrd="0" presId="urn:microsoft.com/office/officeart/2005/8/layout/hierarchy6"/>
    <dgm:cxn modelId="{22232B10-86C1-406C-8068-08CEA8B6C7B8}" type="presParOf" srcId="{CCBDBFFE-529D-4F6D-B56A-DAF5586EF0E2}" destId="{103E1FDC-4DEE-4CD3-8E49-F4886E258654}" srcOrd="1" destOrd="0" presId="urn:microsoft.com/office/officeart/2005/8/layout/hierarchy6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6">
  <dgm:title val=""/>
  <dgm:desc val=""/>
  <dgm:catLst>
    <dgm:cat type="hierarchy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</dgm:ptLst>
      <dgm:cxnLst>
        <dgm:cxn modelId="7" srcId="0" destId="1" srcOrd="0" destOrd="0"/>
        <dgm:cxn modelId="8" srcId="1" destId="2" srcOrd="0" destOrd="0"/>
        <dgm:cxn modelId="9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10" srcId="0" destId="4" srcOrd="1" destOrd="0"/>
        <dgm:cxn modelId="11" srcId="0" destId="5" srcOrd="2" destOrd="0"/>
        <dgm:cxn modelId="12" srcId="0" destId="6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3"/>
      </dgm:ptLst>
      <dgm:cxnLst>
        <dgm:cxn modelId="4" srcId="0" destId="1" srcOrd="0" destOrd="0"/>
        <dgm:cxn modelId="13" srcId="1" destId="11" srcOrd="0" destOrd="0"/>
        <dgm:cxn modelId="14" srcId="1" destId="12" srcOrd="1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  <dgm:pt modelId="4"/>
        <dgm:pt modelId="5"/>
        <dgm:pt modelId="6"/>
        <dgm:pt modelId="7"/>
      </dgm:ptLst>
      <dgm:cxnLst>
        <dgm:cxn modelId="8" srcId="0" destId="1" srcOrd="0" destOrd="0"/>
        <dgm:cxn modelId="9" srcId="1" destId="2" srcOrd="0" destOrd="0"/>
        <dgm:cxn modelId="10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  <dgm:cxn modelId="11" srcId="0" destId="4" srcOrd="1" destOrd="0"/>
        <dgm:cxn modelId="12" srcId="0" destId="5" srcOrd="2" destOrd="0"/>
        <dgm:cxn modelId="13" srcId="0" destId="6" srcOrd="3" destOrd="0"/>
        <dgm:cxn modelId="14" srcId="0" destId="7" srcOrd="4" destOrd="0"/>
      </dgm:cxnLst>
      <dgm:bg/>
      <dgm:whole/>
    </dgm:dataModel>
  </dgm:clrData>
  <dgm:layoutNode name="mainComposite">
    <dgm:varLst>
      <dgm:chPref val="1"/>
      <dgm:dir/>
      <dgm:animOne val="branch"/>
      <dgm:animLvl val="lvl"/>
      <dgm:resizeHandles val="exact"/>
    </dgm:varLst>
    <dgm:alg type="composite">
      <dgm:param type="vertAlign" val="mid"/>
      <dgm:param type="horzAlign" val="ctr"/>
    </dgm:alg>
    <dgm:shape xmlns:r="http://schemas.openxmlformats.org/officeDocument/2006/relationships" r:blip="">
      <dgm:adjLst/>
    </dgm:shape>
    <dgm:presOf/>
    <dgm:choose name="Name0">
      <dgm:if name="Name1" axis="ch" ptType="node" func="cnt" op="gte" val="2">
        <dgm:choose name="Name2">
          <dgm:if name="Name3" func="var" arg="dir" op="equ" val="norm">
            <dgm:constrLst>
              <dgm:constr type="l" for="ch" forName="hierFlow" refType="w" fact="0.3"/>
              <dgm:constr type="t" for="ch" forName="hierFlow"/>
              <dgm:constr type="r" for="ch" forName="hierFlow" refType="w" fact="0.98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if>
          <dgm:else name="Name4">
            <dgm:constrLst>
              <dgm:constr type="l" for="ch" forName="hierFlow" refType="w" fact="0.02"/>
              <dgm:constr type="t" for="ch" forName="hierFlow"/>
              <dgm:constr type="r" for="ch" forName="hierFlow" refType="w" fact="0.7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else>
        </dgm:choose>
      </dgm:if>
      <dgm:else name="Name5">
        <dgm:constrLst>
          <dgm:constr type="l" for="ch" forName="hierFlow"/>
          <dgm:constr type="t" for="ch" forName="hierFlow"/>
          <dgm:constr type="r" for="ch" forName="hierFlow" refType="w"/>
          <dgm:constr type="b" for="ch" forName="hierFlow" refType="h"/>
          <dgm:constr type="l" for="ch" forName="bgShapesFlow"/>
          <dgm:constr type="t" for="ch" forName="bgShapesFlow"/>
          <dgm:constr type="r" for="ch" forName="bgShapesFlow" refType="w"/>
          <dgm:constr type="b" for="ch" forName="bgShapesFlow" refType="h"/>
          <dgm:constr type="w" for="des" forName="level1Shape" refType="w"/>
          <dgm:constr type="h" for="des" forName="level1Shape" refType="w" refFor="des" refForName="level1Shape" fact="0.66667"/>
          <dgm:constr type="w" for="des" forName="level2Shape" refType="w" refFor="des" refForName="level1Shape" op="equ"/>
          <dgm:constr type="h" for="des" forName="level2Shape" refType="h" refFor="des" refForName="level1Shape" op="equ"/>
          <dgm:constr type="sp" for="des" refType="h" refFor="des" refForName="level1Shape" op="equ" fact="0.4"/>
          <dgm:constr type="sibSp" for="des" forName="hierChild1" refType="w" refFor="des" refForName="level1Shape" op="equ" fact="0.3"/>
          <dgm:constr type="sibSp" for="des" forName="hierChild2" refType="sibSp" refFor="des" refForName="hierChild1" op="equ"/>
          <dgm:constr type="sibSp" for="des" forName="hierChild3" refType="sibSp" refFor="des" refForName="hierChild1" op="equ"/>
          <dgm:constr type="userA" for="des" refType="h" refFor="des" refForName="level1Shape" op="equ"/>
          <dgm:constr type="userB" for="des" refType="sp" refFor="des" op="equ"/>
          <dgm:constr type="h" for="des" forName="firstBuf" refType="h" refFor="des" refForName="level1Shape" fact="0.1"/>
        </dgm:constrLst>
      </dgm:else>
    </dgm:choose>
    <dgm:ruleLst/>
    <dgm:layoutNode name="hierFlow">
      <dgm:alg type="lin">
        <dgm:param type="linDir" val="fromT"/>
        <dgm:param type="nodeVertAlign" val="t"/>
        <dgm:param type="vertAlign" val="t"/>
        <dgm:param type="nodeHorzAlign" val="ctr"/>
        <dgm:param type="fallback" val="2D"/>
      </dgm:alg>
      <dgm:shape xmlns:r="http://schemas.openxmlformats.org/officeDocument/2006/relationships" r:blip="">
        <dgm:adjLst/>
      </dgm:shape>
      <dgm:presOf/>
      <dgm:constrLst/>
      <dgm:ruleLst/>
      <dgm:choose name="Name6">
        <dgm:if name="Name7" axis="ch" ptType="node" func="cnt" op="gte" val="2">
          <dgm:layoutNode name="firstBuf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8"/>
      </dgm:choose>
      <dgm:layoutNode name="hierChild1">
        <dgm:varLst>
          <dgm:chPref val="1"/>
          <dgm:animOne val="branch"/>
          <dgm:animLvl val="lvl"/>
        </dgm:varLst>
        <dgm:choose name="Name9">
          <dgm:if name="Name10" func="var" arg="dir" op="equ" val="norm">
            <dgm:alg type="hierChild">
              <dgm:param type="linDir" val="fromL"/>
              <dgm:param type="vertAlign" val="t"/>
            </dgm:alg>
          </dgm:if>
          <dgm:else name="Name11">
            <dgm:alg type="hierChild">
              <dgm:param type="linDir" val="fromR"/>
              <dgm:param type="vertAlign" val="t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primFontSz" for="des" ptType="node" op="equ"/>
        </dgm:constrLst>
        <dgm:ruleLst/>
        <dgm:forEach name="Name12" axis="ch" cnt="3">
          <dgm:forEach name="Name13" axis="self" ptType="node">
            <dgm:layoutNode name="Name14">
              <dgm:alg type="hierRoot"/>
              <dgm:shape xmlns:r="http://schemas.openxmlformats.org/officeDocument/2006/relationships" r:blip="">
                <dgm:adjLst/>
              </dgm:shape>
              <dgm:presOf/>
              <dgm:constrLst/>
              <dgm:ruleLst/>
              <dgm:layoutNode name="level1Shape" styleLbl="node0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primFontSz" val="65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hierChild2">
                <dgm:choose name="Name15">
                  <dgm:if name="Name16" func="var" arg="dir" op="equ" val="norm">
                    <dgm:alg type="hierChild">
                      <dgm:param type="linDir" val="fromL"/>
                    </dgm:alg>
                  </dgm:if>
                  <dgm:else name="Name17">
                    <dgm:alg type="hierChild">
                      <dgm:param type="linDir" val="from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  <dgm:forEach name="repeat" axis="ch">
                  <dgm:forEach name="Name18" axis="self" ptType="parTrans" cnt="1">
                    <dgm:layoutNode name="Name19">
                      <dgm:alg type="conn">
                        <dgm:param type="dim" val="1D"/>
                        <dgm:param type="endSty" val="noArr"/>
                        <dgm:param type="connRout" val="bend"/>
                        <dgm:param type="begPts" val="bCtr"/>
                        <dgm:param type="endPts" val="tCtr"/>
                      </dgm:alg>
                      <dgm:shape xmlns:r="http://schemas.openxmlformats.org/officeDocument/2006/relationships" type="conn" r:blip="">
                        <dgm:adjLst/>
                      </dgm:shape>
                      <dgm:presOf axis="self"/>
                      <dgm:constrLst>
                        <dgm:constr type="w" val="1"/>
                        <dgm:constr type="h" val="1"/>
                        <dgm:constr type="begPad"/>
                        <dgm:constr type="endPad"/>
                      </dgm:constrLst>
                      <dgm:ruleLst/>
                    </dgm:layoutNode>
                  </dgm:forEach>
                  <dgm:forEach name="Name20" axis="self" ptType="node">
                    <dgm:layoutNode name="Name21">
                      <dgm:alg type="hierRoot"/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/>
                      <dgm:layoutNode name="level2Shape">
                        <dgm:alg type="tx"/>
                        <dgm:shape xmlns:r="http://schemas.openxmlformats.org/officeDocument/2006/relationships" type="roundRect" r:blip="">
                          <dgm:adjLst>
                            <dgm:adj idx="1" val="0.1"/>
                          </dgm:adjLst>
                        </dgm:shape>
                        <dgm:presOf axis="self"/>
                        <dgm:constrLst>
                          <dgm:constr type="primFontSz" val="65"/>
                          <dgm:constr type="tMarg" refType="primFontSz" fact="0.3"/>
                          <dgm:constr type="bMarg" refType="primFontSz" fact="0.3"/>
                          <dgm:constr type="lMarg" refType="primFontSz" fact="0.3"/>
                          <dgm:constr type="r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hierChild3">
                        <dgm:choose name="Name22">
                          <dgm:if name="Name23" func="var" arg="dir" op="equ" val="norm">
                            <dgm:alg type="hierChild">
                              <dgm:param type="linDir" val="fromL"/>
                            </dgm:alg>
                          </dgm:if>
                          <dgm:else name="Name24">
                            <dgm:alg type="hierChild">
                              <dgm:param type="linDir" val="fromR"/>
                            </dgm:alg>
                          </dgm:else>
                        </dgm:choose>
                        <dgm:shape xmlns:r="http://schemas.openxmlformats.org/officeDocument/2006/relationships" r:blip="">
                          <dgm:adjLst/>
                        </dgm:shape>
                        <dgm:presOf/>
                        <dgm:constrLst/>
                        <dgm:ruleLst/>
                        <dgm:forEach name="Name25" ref="repeat"/>
                      </dgm:layoutNode>
                    </dgm:layoutNode>
                  </dgm:forEach>
                </dgm:forEach>
              </dgm:layoutNode>
            </dgm:layoutNode>
          </dgm:forEach>
        </dgm:forEach>
      </dgm:layoutNode>
    </dgm:layoutNode>
    <dgm:layoutNode name="bgShapesFlow">
      <dgm:alg type="lin">
        <dgm:param type="linDir" val="fromT"/>
        <dgm:param type="nodeVertAlign" val="t"/>
        <dgm:param type="vertAlign" val="t"/>
        <dgm:param type="nodeHorzAlign" val="ctr"/>
      </dgm:alg>
      <dgm:shape xmlns:r="http://schemas.openxmlformats.org/officeDocument/2006/relationships" r:blip="">
        <dgm:adjLst/>
      </dgm:shape>
      <dgm:presOf/>
      <dgm:constrLst>
        <dgm:constr type="userB"/>
        <dgm:constr type="w" for="ch" forName="rectComp" refType="w"/>
        <dgm:constr type="h" for="ch" forName="rectComp" refType="h"/>
        <dgm:constr type="w" for="des" forName="bgRect" refType="w"/>
        <dgm:constr type="primFontSz" for="des" forName="bgRectTx" op="equ"/>
      </dgm:constrLst>
      <dgm:ruleLst/>
      <dgm:forEach name="Name26" axis="ch" ptType="node" st="2">
        <dgm:layoutNode name="rectComp">
          <dgm:alg type="composite">
            <dgm:param type="vertAlign" val="t"/>
            <dgm:param type="horzAlign" val="ctr"/>
          </dgm:alg>
          <dgm:shape xmlns:r="http://schemas.openxmlformats.org/officeDocument/2006/relationships" r:blip="">
            <dgm:adjLst/>
          </dgm:shape>
          <dgm:presOf/>
          <dgm:choose name="Name27">
            <dgm:if name="Name28" func="var" arg="dir" op="equ" val="norm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l" for="ch" forName="bgRectTx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if>
            <dgm:else name="Name29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r" for="ch" forName="bgRectTx" refType="w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else>
          </dgm:choose>
          <dgm:ruleLst/>
          <dgm:layoutNode name="bgRect" styleLbl="bgShp">
            <dgm:alg type="sp"/>
            <dgm:shape xmlns:r="http://schemas.openxmlformats.org/officeDocument/2006/relationships" type="roundRect" r:blip="" zOrderOff="-999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bgRectTx" styleLbl="bgShp">
            <dgm:varLst>
              <dgm:bulletEnabled val="1"/>
            </dgm:varLst>
            <dgm:alg type="tx"/>
            <dgm:presOf axis="desOrSelf" ptType="node"/>
            <dgm:shape xmlns:r="http://schemas.openxmlformats.org/officeDocument/2006/relationships" type="rect" r:blip="" zOrderOff="-999" hideGeom="1">
              <dgm:adjLst/>
            </dgm:shape>
            <dgm:constrLst>
              <dgm:constr type="primFontSz" val="65"/>
            </dgm:constrLst>
            <dgm:ruleLst>
              <dgm:rule type="primFontSz" val="5" fact="NaN" max="NaN"/>
            </dgm:ruleLst>
          </dgm:layoutNode>
        </dgm:layoutNode>
        <dgm:choose name="Name30">
          <dgm:if name="Name31" axis="self" ptType="node" func="revPos" op="gte" val="2">
            <dgm:layoutNode name="spComp">
              <dgm:alg type="composite">
                <dgm:param type="vertAlign" val="t"/>
                <dgm:param type="horzAlign" val="ctr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userA"/>
                <dgm:constr type="userB"/>
                <dgm:constr type="l" for="ch" forName="vSp"/>
                <dgm:constr type="t" for="ch" forName="vSp"/>
                <dgm:constr type="h" for="ch" forName="vSp" refType="userB"/>
                <dgm:constr type="hOff" for="ch" forName="vSp" refType="userA" fact="-0.2"/>
              </dgm:constrLst>
              <dgm:ruleLst/>
              <dgm:layoutNode name="vSp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32"/>
        </dgm:choos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938" cy="489374"/>
          </a:xfrm>
          <a:prstGeom prst="rect">
            <a:avLst/>
          </a:prstGeom>
        </p:spPr>
        <p:txBody>
          <a:bodyPr vert="horz" lIns="90078" tIns="45039" rIns="90078" bIns="45039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777607" y="0"/>
            <a:ext cx="2889938" cy="489374"/>
          </a:xfrm>
          <a:prstGeom prst="rect">
            <a:avLst/>
          </a:prstGeom>
        </p:spPr>
        <p:txBody>
          <a:bodyPr vert="horz" lIns="90078" tIns="45039" rIns="90078" bIns="45039" rtlCol="0"/>
          <a:lstStyle>
            <a:lvl1pPr algn="r">
              <a:defRPr sz="1200"/>
            </a:lvl1pPr>
          </a:lstStyle>
          <a:p>
            <a:fld id="{092293B4-7386-46E8-B07D-857ACF0978EE}" type="datetimeFigureOut">
              <a:rPr lang="pt-BR" smtClean="0"/>
              <a:pPr/>
              <a:t>15/10/2015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1413" y="1219200"/>
            <a:ext cx="4386262" cy="32908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078" tIns="45039" rIns="90078" bIns="45039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66909" y="4693920"/>
            <a:ext cx="5335270" cy="3840480"/>
          </a:xfrm>
          <a:prstGeom prst="rect">
            <a:avLst/>
          </a:prstGeom>
        </p:spPr>
        <p:txBody>
          <a:bodyPr vert="horz" lIns="90078" tIns="45039" rIns="90078" bIns="45039" rtlCol="0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9264228"/>
            <a:ext cx="2889938" cy="489373"/>
          </a:xfrm>
          <a:prstGeom prst="rect">
            <a:avLst/>
          </a:prstGeom>
        </p:spPr>
        <p:txBody>
          <a:bodyPr vert="horz" lIns="90078" tIns="45039" rIns="90078" bIns="45039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777607" y="9264228"/>
            <a:ext cx="2889938" cy="489373"/>
          </a:xfrm>
          <a:prstGeom prst="rect">
            <a:avLst/>
          </a:prstGeom>
        </p:spPr>
        <p:txBody>
          <a:bodyPr vert="horz" lIns="90078" tIns="45039" rIns="90078" bIns="45039" rtlCol="0" anchor="b"/>
          <a:lstStyle>
            <a:lvl1pPr algn="r">
              <a:defRPr sz="1200"/>
            </a:lvl1pPr>
          </a:lstStyle>
          <a:p>
            <a:fld id="{E296A8B3-77A6-418E-826C-22C0E3A14267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064806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96A8B3-77A6-418E-826C-22C0E3A14267}" type="slidenum">
              <a:rPr lang="pt-BR" smtClean="0"/>
              <a:pPr/>
              <a:t>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5584548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96A8B3-77A6-418E-826C-22C0E3A14267}" type="slidenum">
              <a:rPr lang="pt-BR" smtClean="0"/>
              <a:pPr/>
              <a:t>2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165985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 smtClean="0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FCD71-2E01-4C66-946B-C39C8B6F9320}" type="datetime1">
              <a:rPr lang="pt-BR" smtClean="0"/>
              <a:pPr/>
              <a:t>15/10/2015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CFBBF8-E088-41EF-B249-66F4EF0A6C95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197461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D99215-CA4F-4FA8-8FB0-E1665B8F561E}" type="datetime1">
              <a:rPr lang="pt-BR" smtClean="0"/>
              <a:pPr/>
              <a:t>15/10/2015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CFBBF8-E088-41EF-B249-66F4EF0A6C95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689090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A803C7-596C-4BE6-9C80-AC0E379B27D7}" type="datetime1">
              <a:rPr lang="pt-BR" smtClean="0"/>
              <a:pPr/>
              <a:t>15/10/2015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CFBBF8-E088-41EF-B249-66F4EF0A6C95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578676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221133"/>
            <a:ext cx="7886700" cy="821209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8E65D2-AC54-4D3F-AF15-E8BDE15FA21A}" type="datetime1">
              <a:rPr lang="pt-BR" smtClean="0"/>
              <a:pPr/>
              <a:t>15/10/2015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CFBBF8-E088-41EF-B249-66F4EF0A6C95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9" name="Retângulo 8"/>
          <p:cNvSpPr/>
          <p:nvPr userDrawn="1"/>
        </p:nvSpPr>
        <p:spPr>
          <a:xfrm>
            <a:off x="0" y="1221730"/>
            <a:ext cx="9144000" cy="46037"/>
          </a:xfrm>
          <a:prstGeom prst="rect">
            <a:avLst/>
          </a:prstGeom>
          <a:solidFill>
            <a:srgbClr val="800000"/>
          </a:solidFill>
          <a:ln w="25400" cap="flat" cmpd="sng" algn="ctr">
            <a:solidFill>
              <a:srgbClr val="800000"/>
            </a:solidFill>
            <a:prstDash val="solid"/>
          </a:ln>
          <a:effectLst/>
        </p:spPr>
        <p:txBody>
          <a:bodyPr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8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0" name="Picture 2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45458" y="221133"/>
            <a:ext cx="1968397" cy="6274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165670474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E10FCF-54CA-4472-8195-BA51BA99D9F4}" type="datetime1">
              <a:rPr lang="pt-BR" smtClean="0"/>
              <a:pPr/>
              <a:t>15/10/2015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CFBBF8-E088-41EF-B249-66F4EF0A6C95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9322039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5239C1-53B6-4CF1-A757-F853C78921A5}" type="datetime1">
              <a:rPr lang="pt-BR" smtClean="0"/>
              <a:pPr/>
              <a:t>15/10/2015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CFBBF8-E088-41EF-B249-66F4EF0A6C95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3888166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07203F-D249-45EE-B893-AA2177411DBF}" type="datetime1">
              <a:rPr lang="pt-BR" smtClean="0"/>
              <a:pPr/>
              <a:t>15/10/2015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CFBBF8-E088-41EF-B249-66F4EF0A6C95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1217299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19CCE-D8F2-4524-B2FA-FD1711B05CFB}" type="datetime1">
              <a:rPr lang="pt-BR" smtClean="0"/>
              <a:pPr/>
              <a:t>15/10/2015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CFBBF8-E088-41EF-B249-66F4EF0A6C95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7494359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F9CAA6-A4E4-4213-9CA8-F8AC00CE5DE5}" type="datetime1">
              <a:rPr lang="pt-BR" smtClean="0"/>
              <a:pPr/>
              <a:t>15/10/2015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CFBBF8-E088-41EF-B249-66F4EF0A6C95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8953581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220D09-FC85-4B6D-AFDA-52D9A453C122}" type="datetime1">
              <a:rPr lang="pt-BR" smtClean="0"/>
              <a:pPr/>
              <a:t>15/10/2015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CFBBF8-E088-41EF-B249-66F4EF0A6C95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5364608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 smtClean="0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89B87-2E28-423D-9E96-CCC5E1106F63}" type="datetime1">
              <a:rPr lang="pt-BR" smtClean="0"/>
              <a:pPr/>
              <a:t>15/10/2015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CFBBF8-E088-41EF-B249-66F4EF0A6C95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3767806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dirty="0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270510-67EA-43D0-9DFD-5463C6378288}" type="datetime1">
              <a:rPr lang="pt-BR" smtClean="0"/>
              <a:pPr/>
              <a:t>15/10/2015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CFBBF8-E088-41EF-B249-66F4EF0A6C95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407027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slide" Target="slide3.xml"/><Relationship Id="rId13" Type="http://schemas.openxmlformats.org/officeDocument/2006/relationships/slide" Target="slide6.xml"/><Relationship Id="rId18" Type="http://schemas.openxmlformats.org/officeDocument/2006/relationships/image" Target="../media/image5.emf"/><Relationship Id="rId3" Type="http://schemas.openxmlformats.org/officeDocument/2006/relationships/diagramData" Target="../diagrams/data1.xml"/><Relationship Id="rId21" Type="http://schemas.openxmlformats.org/officeDocument/2006/relationships/image" Target="../media/image8.emf"/><Relationship Id="rId7" Type="http://schemas.microsoft.com/office/2007/relationships/diagramDrawing" Target="../diagrams/drawing1.xml"/><Relationship Id="rId12" Type="http://schemas.openxmlformats.org/officeDocument/2006/relationships/slide" Target="slide5.xml"/><Relationship Id="rId17" Type="http://schemas.openxmlformats.org/officeDocument/2006/relationships/image" Target="../media/image4.wmf"/><Relationship Id="rId2" Type="http://schemas.openxmlformats.org/officeDocument/2006/relationships/notesSlide" Target="../notesSlides/notesSlide2.xml"/><Relationship Id="rId16" Type="http://schemas.openxmlformats.org/officeDocument/2006/relationships/slide" Target="slide9.xml"/><Relationship Id="rId20" Type="http://schemas.openxmlformats.org/officeDocument/2006/relationships/image" Target="../media/image7.wmf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11" Type="http://schemas.openxmlformats.org/officeDocument/2006/relationships/slide" Target="slide4.xml"/><Relationship Id="rId24" Type="http://schemas.openxmlformats.org/officeDocument/2006/relationships/image" Target="../media/image11.emf"/><Relationship Id="rId5" Type="http://schemas.openxmlformats.org/officeDocument/2006/relationships/diagramQuickStyle" Target="../diagrams/quickStyle1.xml"/><Relationship Id="rId15" Type="http://schemas.openxmlformats.org/officeDocument/2006/relationships/slide" Target="slide8.xml"/><Relationship Id="rId23" Type="http://schemas.openxmlformats.org/officeDocument/2006/relationships/image" Target="../media/image10.emf"/><Relationship Id="rId10" Type="http://schemas.openxmlformats.org/officeDocument/2006/relationships/image" Target="../media/image3.emf"/><Relationship Id="rId19" Type="http://schemas.openxmlformats.org/officeDocument/2006/relationships/image" Target="../media/image6.emf"/><Relationship Id="rId4" Type="http://schemas.openxmlformats.org/officeDocument/2006/relationships/diagramLayout" Target="../diagrams/layout1.xml"/><Relationship Id="rId9" Type="http://schemas.openxmlformats.org/officeDocument/2006/relationships/image" Target="../media/image2.emf"/><Relationship Id="rId14" Type="http://schemas.openxmlformats.org/officeDocument/2006/relationships/slide" Target="slide7.xml"/><Relationship Id="rId22" Type="http://schemas.openxmlformats.org/officeDocument/2006/relationships/image" Target="../media/image9.e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emf"/><Relationship Id="rId5" Type="http://schemas.openxmlformats.org/officeDocument/2006/relationships/image" Target="../media/image13.emf"/><Relationship Id="rId4" Type="http://schemas.openxmlformats.org/officeDocument/2006/relationships/image" Target="../media/image3.e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5.emf"/><Relationship Id="rId4" Type="http://schemas.openxmlformats.org/officeDocument/2006/relationships/image" Target="../media/image3.e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6.emf"/><Relationship Id="rId4" Type="http://schemas.openxmlformats.org/officeDocument/2006/relationships/image" Target="../media/image3.e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7.emf"/><Relationship Id="rId4" Type="http://schemas.openxmlformats.org/officeDocument/2006/relationships/image" Target="../media/image3.e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8.emf"/><Relationship Id="rId4" Type="http://schemas.openxmlformats.org/officeDocument/2006/relationships/image" Target="../media/image3.e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9.emf"/><Relationship Id="rId4" Type="http://schemas.openxmlformats.org/officeDocument/2006/relationships/image" Target="../media/image3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569890" y="1571124"/>
            <a:ext cx="7772400" cy="2387600"/>
          </a:xfrm>
        </p:spPr>
        <p:txBody>
          <a:bodyPr>
            <a:normAutofit/>
          </a:bodyPr>
          <a:lstStyle/>
          <a:p>
            <a:r>
              <a:rPr lang="pt-BR" sz="4000" dirty="0" smtClean="0">
                <a:solidFill>
                  <a:srgbClr val="660033"/>
                </a:solidFill>
              </a:rPr>
              <a:t>Projeto de Unificação da Gestão </a:t>
            </a:r>
            <a:r>
              <a:rPr lang="pt-BR" sz="4000" smtClean="0">
                <a:solidFill>
                  <a:srgbClr val="660033"/>
                </a:solidFill>
              </a:rPr>
              <a:t>do Plano </a:t>
            </a:r>
            <a:r>
              <a:rPr lang="pt-BR" sz="4000" dirty="0" smtClean="0">
                <a:solidFill>
                  <a:srgbClr val="660033"/>
                </a:solidFill>
              </a:rPr>
              <a:t>de Saúde da Eletronuclear na REAL GRANDEZA</a:t>
            </a:r>
            <a:endParaRPr lang="pt-BR" sz="4000" dirty="0">
              <a:solidFill>
                <a:srgbClr val="660033"/>
              </a:solidFill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027090" y="4258894"/>
            <a:ext cx="6858000" cy="1655762"/>
          </a:xfrm>
        </p:spPr>
        <p:txBody>
          <a:bodyPr>
            <a:normAutofit lnSpcReduction="10000"/>
          </a:bodyPr>
          <a:lstStyle/>
          <a:p>
            <a:endParaRPr lang="pt-BR" dirty="0" smtClean="0"/>
          </a:p>
          <a:p>
            <a:r>
              <a:rPr lang="pt-BR" b="1" dirty="0" smtClean="0">
                <a:solidFill>
                  <a:schemeClr val="bg1">
                    <a:lumMod val="50000"/>
                  </a:schemeClr>
                </a:solidFill>
              </a:rPr>
              <a:t>ESCRITÓRIO DE PROJETOS</a:t>
            </a:r>
          </a:p>
          <a:p>
            <a:r>
              <a:rPr lang="pt-BR" b="1" dirty="0">
                <a:solidFill>
                  <a:schemeClr val="bg1">
                    <a:lumMod val="50000"/>
                  </a:schemeClr>
                </a:solidFill>
              </a:rPr>
              <a:t>Relatório de Acompanhamento</a:t>
            </a:r>
          </a:p>
          <a:p>
            <a:r>
              <a:rPr lang="pt-BR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73967" y="599457"/>
            <a:ext cx="2364246" cy="7536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CFBBF8-E088-41EF-B249-66F4EF0A6C95}" type="slidenum">
              <a:rPr lang="pt-BR" smtClean="0"/>
              <a:pPr/>
              <a:t>1</a:t>
            </a:fld>
            <a:endParaRPr lang="pt-BR" dirty="0"/>
          </a:p>
        </p:txBody>
      </p:sp>
      <p:sp>
        <p:nvSpPr>
          <p:cNvPr id="8" name="Retângulo 7"/>
          <p:cNvSpPr/>
          <p:nvPr/>
        </p:nvSpPr>
        <p:spPr>
          <a:xfrm>
            <a:off x="358016" y="6385024"/>
            <a:ext cx="2195612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pt-BR" sz="1400" dirty="0" smtClean="0"/>
              <a:t>07/10/2015 - Relatório 07</a:t>
            </a:r>
            <a:endParaRPr lang="pt-BR" sz="1400" dirty="0"/>
          </a:p>
        </p:txBody>
      </p:sp>
    </p:spTree>
    <p:extLst>
      <p:ext uri="{BB962C8B-B14F-4D97-AF65-F5344CB8AC3E}">
        <p14:creationId xmlns:p14="http://schemas.microsoft.com/office/powerpoint/2010/main" val="3607453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m 5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8686149" y="6356351"/>
            <a:ext cx="335931" cy="363925"/>
          </a:xfrm>
          <a:prstGeom prst="rect">
            <a:avLst/>
          </a:prstGeom>
        </p:spPr>
      </p:pic>
      <p:sp>
        <p:nvSpPr>
          <p:cNvPr id="8" name="Espaço Reservado para Número de Slide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CFBBF8-E088-41EF-B249-66F4EF0A6C95}" type="slidenum">
              <a:rPr lang="pt-BR" smtClean="0"/>
              <a:pPr/>
              <a:t>10</a:t>
            </a:fld>
            <a:endParaRPr lang="pt-BR"/>
          </a:p>
        </p:txBody>
      </p:sp>
      <p:sp>
        <p:nvSpPr>
          <p:cNvPr id="10" name="Título 3"/>
          <p:cNvSpPr txBox="1">
            <a:spLocks/>
          </p:cNvSpPr>
          <p:nvPr/>
        </p:nvSpPr>
        <p:spPr>
          <a:xfrm>
            <a:off x="39778" y="239305"/>
            <a:ext cx="7886700" cy="82120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pt-BR" sz="1600" dirty="0"/>
          </a:p>
        </p:txBody>
      </p:sp>
      <p:sp>
        <p:nvSpPr>
          <p:cNvPr id="9" name="Título 1"/>
          <p:cNvSpPr>
            <a:spLocks noGrp="1"/>
          </p:cNvSpPr>
          <p:nvPr>
            <p:ph type="title"/>
          </p:nvPr>
        </p:nvSpPr>
        <p:spPr>
          <a:xfrm>
            <a:off x="628650" y="221133"/>
            <a:ext cx="7886700" cy="821209"/>
          </a:xfrm>
        </p:spPr>
        <p:txBody>
          <a:bodyPr/>
          <a:lstStyle/>
          <a:p>
            <a:r>
              <a:rPr lang="pt-BR" dirty="0" smtClean="0"/>
              <a:t>Posição </a:t>
            </a:r>
            <a:r>
              <a:rPr lang="pt-BR" dirty="0" err="1" smtClean="0"/>
              <a:t>Oside</a:t>
            </a:r>
            <a:r>
              <a:rPr lang="pt-BR" dirty="0" smtClean="0"/>
              <a:t> em 08/10/2015</a:t>
            </a:r>
            <a:endParaRPr lang="pt-BR" dirty="0"/>
          </a:p>
        </p:txBody>
      </p:sp>
      <p:sp>
        <p:nvSpPr>
          <p:cNvPr id="12" name="Espaço Reservado para Número de Slide 4"/>
          <p:cNvSpPr txBox="1">
            <a:spLocks/>
          </p:cNvSpPr>
          <p:nvPr/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pt-BR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45CFBBF8-E088-41EF-B249-66F4EF0A6C95}" type="slidenum">
              <a:rPr lang="pt-BR" smtClean="0"/>
              <a:pPr/>
              <a:t>10</a:t>
            </a:fld>
            <a:endParaRPr lang="pt-BR"/>
          </a:p>
        </p:txBody>
      </p:sp>
      <p:graphicFrame>
        <p:nvGraphicFramePr>
          <p:cNvPr id="11" name="Tabela 10"/>
          <p:cNvGraphicFramePr>
            <a:graphicFrameLocks noGrp="1"/>
          </p:cNvGraphicFramePr>
          <p:nvPr/>
        </p:nvGraphicFramePr>
        <p:xfrm>
          <a:off x="698500" y="1752600"/>
          <a:ext cx="7289800" cy="3674745"/>
        </p:xfrm>
        <a:graphic>
          <a:graphicData uri="http://schemas.openxmlformats.org/drawingml/2006/table">
            <a:tbl>
              <a:tblPr/>
              <a:tblGrid>
                <a:gridCol w="6064623"/>
                <a:gridCol w="1225177"/>
              </a:tblGrid>
              <a:tr h="220345">
                <a:tc>
                  <a:txBody>
                    <a:bodyPr/>
                    <a:lstStyle/>
                    <a:p>
                      <a:r>
                        <a:rPr lang="pt-BR" sz="1300" b="1" u="none" strike="noStrike">
                          <a:solidFill>
                            <a:srgbClr val="FFFFFF"/>
                          </a:solidFill>
                        </a:rPr>
                        <a:t>Ultimo Status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ABABA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BABA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BABA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BABA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BB5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300" b="1" u="none" strike="noStrike">
                          <a:solidFill>
                            <a:srgbClr val="FFFFFF"/>
                          </a:solidFill>
                        </a:rPr>
                        <a:t>Total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ABABA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BABA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BABA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BABA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BB59"/>
                    </a:solidFill>
                  </a:tcPr>
                </a:tc>
              </a:tr>
              <a:tr h="220345">
                <a:tc>
                  <a:txBody>
                    <a:bodyPr/>
                    <a:lstStyle/>
                    <a:p>
                      <a:r>
                        <a:rPr lang="pt-BR" sz="1300" b="0" u="none" strike="noStrike">
                          <a:solidFill>
                            <a:srgbClr val="000000"/>
                          </a:solidFill>
                        </a:rPr>
                        <a:t>10 Tentativas sem sucesso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ABABA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BABA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BABA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BABA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300" b="0" u="none" strike="noStrike">
                          <a:solidFill>
                            <a:srgbClr val="000000"/>
                          </a:solidFill>
                        </a:rPr>
                        <a:t>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ABABA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BABA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BABA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BABA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0345">
                <a:tc>
                  <a:txBody>
                    <a:bodyPr/>
                    <a:lstStyle/>
                    <a:p>
                      <a:r>
                        <a:rPr lang="pt-BR" sz="1300" b="0" u="none" strike="noStrike">
                          <a:solidFill>
                            <a:srgbClr val="000000"/>
                          </a:solidFill>
                        </a:rPr>
                        <a:t>Aguardando Docs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ABABA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BABA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BABA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BABA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300" b="0" u="none" strike="noStrike">
                          <a:solidFill>
                            <a:srgbClr val="000000"/>
                          </a:solidFill>
                        </a:rPr>
                        <a:t>194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ABABA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BABA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BABA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BABA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4165">
                <a:tc>
                  <a:txBody>
                    <a:bodyPr/>
                    <a:lstStyle/>
                    <a:p>
                      <a:r>
                        <a:rPr lang="pt-BR" sz="1300" b="0" u="none" strike="noStrike">
                          <a:solidFill>
                            <a:srgbClr val="000000"/>
                          </a:solidFill>
                        </a:rPr>
                        <a:t>Contrato Finalizado com Docs Pendentes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ABABA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BABA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BABA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BABA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300" b="0" u="none" strike="noStrike">
                          <a:solidFill>
                            <a:srgbClr val="000000"/>
                          </a:solidFill>
                        </a:rPr>
                        <a:t>81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ABABA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BABA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BABA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BABA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0345">
                <a:tc>
                  <a:txBody>
                    <a:bodyPr/>
                    <a:lstStyle/>
                    <a:p>
                      <a:r>
                        <a:rPr lang="pt-BR" sz="1300" b="0" u="none" strike="noStrike">
                          <a:solidFill>
                            <a:srgbClr val="000000"/>
                          </a:solidFill>
                        </a:rPr>
                        <a:t>CREDENCIADO FRG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ABABA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BABA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BABA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BABA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300" b="0" u="none" strike="noStrike">
                          <a:solidFill>
                            <a:srgbClr val="000000"/>
                          </a:solidFill>
                        </a:rPr>
                        <a:t>295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ABABA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BABA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BABA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BABA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3055">
                <a:tc>
                  <a:txBody>
                    <a:bodyPr/>
                    <a:lstStyle/>
                    <a:p>
                      <a:r>
                        <a:rPr lang="pt-BR" sz="1300" b="0" u="none" strike="noStrike">
                          <a:solidFill>
                            <a:srgbClr val="000000"/>
                          </a:solidFill>
                        </a:rPr>
                        <a:t>Digitalização de documentos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ABABA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BABA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BABA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BABA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300" b="0" u="none" strike="noStrike">
                          <a:solidFill>
                            <a:srgbClr val="000000"/>
                          </a:solidFill>
                        </a:rPr>
                        <a:t>13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ABABA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BABA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BABA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BABA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0345">
                <a:tc>
                  <a:txBody>
                    <a:bodyPr/>
                    <a:lstStyle/>
                    <a:p>
                      <a:r>
                        <a:rPr lang="pt-BR" sz="1300" b="0" u="none" strike="noStrike">
                          <a:solidFill>
                            <a:srgbClr val="000000"/>
                          </a:solidFill>
                        </a:rPr>
                        <a:t>Doc OK - Enviar contrato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ABABA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BABA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BABA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BABA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300" b="0" u="none" strike="noStrike">
                          <a:solidFill>
                            <a:srgbClr val="000000"/>
                          </a:solidFill>
                        </a:rPr>
                        <a:t>54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ABABA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BABA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BABA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BABA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0345">
                <a:tc>
                  <a:txBody>
                    <a:bodyPr/>
                    <a:lstStyle/>
                    <a:p>
                      <a:r>
                        <a:rPr lang="pt-BR" sz="1300" b="0" u="none" strike="noStrike">
                          <a:solidFill>
                            <a:srgbClr val="000000"/>
                          </a:solidFill>
                        </a:rPr>
                        <a:t>Em Análise documentação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ABABA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BABA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BABA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BABA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300" b="0" u="none" strike="noStrike">
                          <a:solidFill>
                            <a:srgbClr val="000000"/>
                          </a:solidFill>
                        </a:rPr>
                        <a:t>21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ABABA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BABA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BABA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BABA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0345">
                <a:tc>
                  <a:txBody>
                    <a:bodyPr/>
                    <a:lstStyle/>
                    <a:p>
                      <a:r>
                        <a:rPr lang="pt-BR" sz="1300" b="0" u="none" strike="noStrike">
                          <a:solidFill>
                            <a:srgbClr val="000000"/>
                          </a:solidFill>
                        </a:rPr>
                        <a:t>Finalizado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ABABA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BABA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BABA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BABA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300" b="0" u="none" strike="noStrike">
                          <a:solidFill>
                            <a:srgbClr val="000000"/>
                          </a:solidFill>
                        </a:rPr>
                        <a:t>63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ABABA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BABA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BABA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BABA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6865">
                <a:tc>
                  <a:txBody>
                    <a:bodyPr/>
                    <a:lstStyle/>
                    <a:p>
                      <a:r>
                        <a:rPr lang="pt-BR" sz="1300" b="0" u="none" strike="noStrike">
                          <a:solidFill>
                            <a:srgbClr val="000000"/>
                          </a:solidFill>
                        </a:rPr>
                        <a:t>Contato efetuado sem sucesso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ABABA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BABA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BABA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BABA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300" b="0" u="none" strike="noStrike">
                          <a:solidFill>
                            <a:srgbClr val="000000"/>
                          </a:solidFill>
                        </a:rPr>
                        <a:t>220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ABABA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BABA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BABA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BABA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0345">
                <a:tc>
                  <a:txBody>
                    <a:bodyPr/>
                    <a:lstStyle/>
                    <a:p>
                      <a:r>
                        <a:rPr lang="pt-BR" sz="1300" b="0" u="none" strike="noStrike">
                          <a:solidFill>
                            <a:srgbClr val="000000"/>
                          </a:solidFill>
                        </a:rPr>
                        <a:t>Sem Interesse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ABABA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BABA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BABA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BABA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300" b="0" u="none" strike="noStrike">
                          <a:solidFill>
                            <a:srgbClr val="000000"/>
                          </a:solidFill>
                        </a:rPr>
                        <a:t>30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ABABA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BABA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BABA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BABA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9555">
                <a:tc>
                  <a:txBody>
                    <a:bodyPr/>
                    <a:lstStyle/>
                    <a:p>
                      <a:r>
                        <a:rPr lang="pt-BR" sz="1300" b="0" u="none" strike="noStrike">
                          <a:solidFill>
                            <a:srgbClr val="000000"/>
                          </a:solidFill>
                        </a:rPr>
                        <a:t>Solicitou Descredenciamento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ABABA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BABA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BABA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BABA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300" b="0" u="none" strike="noStrike">
                          <a:solidFill>
                            <a:srgbClr val="000000"/>
                          </a:solidFill>
                        </a:rPr>
                        <a:t>58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ABABA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BABA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BABA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BABA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0345">
                <a:tc>
                  <a:txBody>
                    <a:bodyPr/>
                    <a:lstStyle/>
                    <a:p>
                      <a:r>
                        <a:rPr lang="pt-BR" sz="1300" b="0" u="none" strike="noStrike">
                          <a:solidFill>
                            <a:srgbClr val="000000"/>
                          </a:solidFill>
                        </a:rPr>
                        <a:t>Telefone Errado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ABABA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BABA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BABA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BABA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300" b="0" u="none" strike="noStrike">
                          <a:solidFill>
                            <a:srgbClr val="000000"/>
                          </a:solidFill>
                        </a:rPr>
                        <a:t>41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ABABA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BABA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BABA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BABA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7655">
                <a:tc>
                  <a:txBody>
                    <a:bodyPr/>
                    <a:lstStyle/>
                    <a:p>
                      <a:r>
                        <a:rPr lang="pt-BR" sz="1300" b="0" u="none" strike="noStrike">
                          <a:solidFill>
                            <a:srgbClr val="000000"/>
                          </a:solidFill>
                        </a:rPr>
                        <a:t>Visitado - Mudou de endereço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ABABA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BABA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BABA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BABA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300" b="0" u="none" strike="noStrike">
                          <a:solidFill>
                            <a:srgbClr val="000000"/>
                          </a:solidFill>
                        </a:rPr>
                        <a:t>51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ABABA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BABA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BABA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BABA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0345">
                <a:tc>
                  <a:txBody>
                    <a:bodyPr/>
                    <a:lstStyle/>
                    <a:p>
                      <a:r>
                        <a:rPr lang="pt-BR" sz="1300" b="0" u="none" strike="noStrike">
                          <a:solidFill>
                            <a:srgbClr val="000000"/>
                          </a:solidFill>
                        </a:rPr>
                        <a:t>TOTAL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ABABA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BABA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BABA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300" b="0" u="none" strike="noStrike" dirty="0">
                          <a:solidFill>
                            <a:srgbClr val="000000"/>
                          </a:solidFill>
                        </a:rPr>
                        <a:t>1125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ABABA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BABA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BABA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2289" name="Rectangle 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Att., </a:t>
            </a:r>
            <a:endParaRPr kumimoji="0" lang="pt-BR" sz="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pt-B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pt-B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pt-B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pt-B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pt-B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pt-BR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sz="10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Segoe UI" pitchFamily="34" charset="0"/>
                <a:cs typeface="Segoe UI" pitchFamily="34" charset="0"/>
              </a:rPr>
              <a:t>Ricardo Avelar</a:t>
            </a:r>
            <a:br>
              <a:rPr kumimoji="0" lang="pt-BR" sz="10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Segoe UI" pitchFamily="34" charset="0"/>
                <a:cs typeface="Segoe UI" pitchFamily="34" charset="0"/>
              </a:rPr>
            </a:br>
            <a:r>
              <a:rPr kumimoji="0" lang="pt-BR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Segoe UI" pitchFamily="34" charset="0"/>
                <a:cs typeface="Segoe UI" pitchFamily="34" charset="0"/>
              </a:rPr>
              <a:t>Gerência de</a:t>
            </a:r>
            <a:endParaRPr kumimoji="0" lang="pt-B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459882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CFBBF8-E088-41EF-B249-66F4EF0A6C95}" type="slidenum">
              <a:rPr lang="pt-BR" smtClean="0"/>
              <a:pPr/>
              <a:t>11</a:t>
            </a:fld>
            <a:endParaRPr lang="pt-BR"/>
          </a:p>
        </p:txBody>
      </p:sp>
      <p:graphicFrame>
        <p:nvGraphicFramePr>
          <p:cNvPr id="6" name="Espaço Reservado para Conteúdo 5"/>
          <p:cNvGraphicFramePr>
            <a:graphicFrameLocks noGrp="1"/>
          </p:cNvGraphicFramePr>
          <p:nvPr>
            <p:ph idx="1"/>
          </p:nvPr>
        </p:nvGraphicFramePr>
        <p:xfrm>
          <a:off x="628650" y="1825625"/>
          <a:ext cx="78867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7" name="Diagrama 16"/>
          <p:cNvGraphicFramePr/>
          <p:nvPr>
            <p:extLst>
              <p:ext uri="{D42A27DB-BD31-4B8C-83A1-F6EECF244321}">
                <p14:modId xmlns:p14="http://schemas.microsoft.com/office/powerpoint/2010/main" val="918461810"/>
              </p:ext>
            </p:extLst>
          </p:nvPr>
        </p:nvGraphicFramePr>
        <p:xfrm>
          <a:off x="152119" y="1348577"/>
          <a:ext cx="8655630" cy="256550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0" y="222930"/>
            <a:ext cx="7886700" cy="821209"/>
          </a:xfrm>
        </p:spPr>
        <p:txBody>
          <a:bodyPr>
            <a:normAutofit/>
          </a:bodyPr>
          <a:lstStyle/>
          <a:p>
            <a:r>
              <a:rPr lang="pt-BR" sz="2000" dirty="0" smtClean="0"/>
              <a:t>Projeto/Entregas – Indicadores de desempenho</a:t>
            </a:r>
            <a:endParaRPr lang="pt-BR" sz="2000" dirty="0"/>
          </a:p>
        </p:txBody>
      </p:sp>
      <p:sp>
        <p:nvSpPr>
          <p:cNvPr id="3" name="CaixaDeTexto 2"/>
          <p:cNvSpPr txBox="1"/>
          <p:nvPr/>
        </p:nvSpPr>
        <p:spPr>
          <a:xfrm>
            <a:off x="7752227" y="1257143"/>
            <a:ext cx="1409852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300" b="1" dirty="0" smtClean="0"/>
              <a:t>Gerente do Projeto</a:t>
            </a:r>
          </a:p>
          <a:p>
            <a:pPr algn="ctr"/>
            <a:r>
              <a:rPr lang="pt-BR" sz="1300" b="1" dirty="0" smtClean="0"/>
              <a:t>Andrea Jaguaribe</a:t>
            </a:r>
            <a:endParaRPr lang="pt-BR" sz="1300" b="1" dirty="0"/>
          </a:p>
        </p:txBody>
      </p:sp>
      <p:sp>
        <p:nvSpPr>
          <p:cNvPr id="59" name="Espaço Reservado para Número de Slide 5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CFBBF8-E088-41EF-B249-66F4EF0A6C95}" type="slidenum">
              <a:rPr lang="pt-BR" smtClean="0"/>
              <a:pPr/>
              <a:t>2</a:t>
            </a:fld>
            <a:endParaRPr lang="pt-BR" dirty="0"/>
          </a:p>
        </p:txBody>
      </p:sp>
      <p:sp>
        <p:nvSpPr>
          <p:cNvPr id="124" name="Retângulo de cantos arredondados 123">
            <a:hlinkClick r:id="rId8" action="ppaction://hlinksldjump"/>
          </p:cNvPr>
          <p:cNvSpPr/>
          <p:nvPr/>
        </p:nvSpPr>
        <p:spPr>
          <a:xfrm>
            <a:off x="445667" y="1889017"/>
            <a:ext cx="818220" cy="261962"/>
          </a:xfrm>
          <a:prstGeom prst="round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31" name="Imagem 30"/>
          <p:cNvPicPr>
            <a:picLocks noChangeAspect="1"/>
          </p:cNvPicPr>
          <p:nvPr/>
        </p:nvPicPr>
        <p:blipFill>
          <a:blip r:embed="rId9" cstate="print"/>
          <a:stretch>
            <a:fillRect/>
          </a:stretch>
        </p:blipFill>
        <p:spPr>
          <a:xfrm>
            <a:off x="373744" y="3888571"/>
            <a:ext cx="823140" cy="467475"/>
          </a:xfrm>
          <a:prstGeom prst="rect">
            <a:avLst/>
          </a:prstGeom>
        </p:spPr>
      </p:pic>
      <p:pic>
        <p:nvPicPr>
          <p:cNvPr id="107" name="Imagem 106"/>
          <p:cNvPicPr>
            <a:picLocks noChangeAspect="1"/>
          </p:cNvPicPr>
          <p:nvPr/>
        </p:nvPicPr>
        <p:blipFill>
          <a:blip r:embed="rId9" cstate="print"/>
          <a:stretch>
            <a:fillRect/>
          </a:stretch>
        </p:blipFill>
        <p:spPr>
          <a:xfrm>
            <a:off x="2648314" y="3890105"/>
            <a:ext cx="823140" cy="467475"/>
          </a:xfrm>
          <a:prstGeom prst="rect">
            <a:avLst/>
          </a:prstGeom>
        </p:spPr>
      </p:pic>
      <p:pic>
        <p:nvPicPr>
          <p:cNvPr id="108" name="Imagem 107"/>
          <p:cNvPicPr>
            <a:picLocks noChangeAspect="1"/>
          </p:cNvPicPr>
          <p:nvPr/>
        </p:nvPicPr>
        <p:blipFill>
          <a:blip r:embed="rId9" cstate="print"/>
          <a:stretch>
            <a:fillRect/>
          </a:stretch>
        </p:blipFill>
        <p:spPr>
          <a:xfrm>
            <a:off x="4867287" y="3890105"/>
            <a:ext cx="823140" cy="467475"/>
          </a:xfrm>
          <a:prstGeom prst="rect">
            <a:avLst/>
          </a:prstGeom>
        </p:spPr>
      </p:pic>
      <p:pic>
        <p:nvPicPr>
          <p:cNvPr id="109" name="Imagem 108"/>
          <p:cNvPicPr>
            <a:picLocks noChangeAspect="1"/>
          </p:cNvPicPr>
          <p:nvPr/>
        </p:nvPicPr>
        <p:blipFill>
          <a:blip r:embed="rId9" cstate="print"/>
          <a:stretch>
            <a:fillRect/>
          </a:stretch>
        </p:blipFill>
        <p:spPr>
          <a:xfrm>
            <a:off x="7103884" y="3890104"/>
            <a:ext cx="823140" cy="467475"/>
          </a:xfrm>
          <a:prstGeom prst="rect">
            <a:avLst/>
          </a:prstGeom>
        </p:spPr>
      </p:pic>
      <p:sp>
        <p:nvSpPr>
          <p:cNvPr id="110" name="CaixaDeTexto 109"/>
          <p:cNvSpPr txBox="1"/>
          <p:nvPr/>
        </p:nvSpPr>
        <p:spPr>
          <a:xfrm>
            <a:off x="450802" y="3585118"/>
            <a:ext cx="135101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400" dirty="0" smtClean="0"/>
              <a:t>Ana Paula Larini</a:t>
            </a:r>
            <a:endParaRPr lang="pt-BR" sz="1400" dirty="0"/>
          </a:p>
        </p:txBody>
      </p:sp>
      <p:sp>
        <p:nvSpPr>
          <p:cNvPr id="111" name="CaixaDeTexto 110"/>
          <p:cNvSpPr txBox="1"/>
          <p:nvPr/>
        </p:nvSpPr>
        <p:spPr>
          <a:xfrm>
            <a:off x="7211194" y="3588145"/>
            <a:ext cx="135101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400" dirty="0" smtClean="0"/>
              <a:t>Ana Paula Larini</a:t>
            </a:r>
            <a:endParaRPr lang="pt-BR" sz="1400" dirty="0"/>
          </a:p>
        </p:txBody>
      </p:sp>
      <p:sp>
        <p:nvSpPr>
          <p:cNvPr id="112" name="CaixaDeTexto 111"/>
          <p:cNvSpPr txBox="1"/>
          <p:nvPr/>
        </p:nvSpPr>
        <p:spPr>
          <a:xfrm>
            <a:off x="2835043" y="3581999"/>
            <a:ext cx="119237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400" dirty="0" smtClean="0"/>
              <a:t>Helena Braga</a:t>
            </a:r>
            <a:endParaRPr lang="pt-BR" sz="1400" dirty="0"/>
          </a:p>
        </p:txBody>
      </p:sp>
      <p:sp>
        <p:nvSpPr>
          <p:cNvPr id="113" name="CaixaDeTexto 112"/>
          <p:cNvSpPr txBox="1"/>
          <p:nvPr/>
        </p:nvSpPr>
        <p:spPr>
          <a:xfrm>
            <a:off x="4943802" y="3596268"/>
            <a:ext cx="136377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400" dirty="0" smtClean="0"/>
              <a:t>Pablo de Castro</a:t>
            </a:r>
            <a:endParaRPr lang="pt-BR" sz="1400" dirty="0"/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>
          <a:blip r:embed="rId10" cstate="print"/>
          <a:stretch>
            <a:fillRect/>
          </a:stretch>
        </p:blipFill>
        <p:spPr>
          <a:xfrm>
            <a:off x="310244" y="5924662"/>
            <a:ext cx="4072512" cy="400149"/>
          </a:xfrm>
          <a:prstGeom prst="rect">
            <a:avLst/>
          </a:prstGeom>
        </p:spPr>
      </p:pic>
      <p:sp>
        <p:nvSpPr>
          <p:cNvPr id="7" name="CaixaDeTexto 6"/>
          <p:cNvSpPr txBox="1"/>
          <p:nvPr/>
        </p:nvSpPr>
        <p:spPr>
          <a:xfrm>
            <a:off x="174800" y="1439772"/>
            <a:ext cx="2171700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i="1" dirty="0" smtClean="0"/>
              <a:t>Highlights</a:t>
            </a:r>
          </a:p>
          <a:p>
            <a:pPr marL="285750" indent="-285750">
              <a:buFontTx/>
              <a:buChar char="-"/>
            </a:pPr>
            <a:endParaRPr lang="pt-BR" sz="1000" dirty="0"/>
          </a:p>
          <a:p>
            <a:r>
              <a:rPr lang="pt-BR" sz="2400" i="1" dirty="0" smtClean="0"/>
              <a:t>Cronograma</a:t>
            </a:r>
            <a:endParaRPr lang="pt-BR" sz="2400" i="1" dirty="0"/>
          </a:p>
        </p:txBody>
      </p:sp>
      <p:sp>
        <p:nvSpPr>
          <p:cNvPr id="8" name="Retângulo 7">
            <a:hlinkClick r:id="rId8" action="ppaction://hlinksldjump"/>
          </p:cNvPr>
          <p:cNvSpPr/>
          <p:nvPr/>
        </p:nvSpPr>
        <p:spPr>
          <a:xfrm>
            <a:off x="174800" y="1439772"/>
            <a:ext cx="1374600" cy="3719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61" name="Retângulo 60">
            <a:hlinkClick r:id="rId11" action="ppaction://hlinksldjump"/>
          </p:cNvPr>
          <p:cNvSpPr/>
          <p:nvPr/>
        </p:nvSpPr>
        <p:spPr>
          <a:xfrm>
            <a:off x="174800" y="2052750"/>
            <a:ext cx="1742900" cy="3719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62" name="Retângulo 61">
            <a:hlinkClick r:id="rId12" action="ppaction://hlinksldjump"/>
          </p:cNvPr>
          <p:cNvSpPr/>
          <p:nvPr/>
        </p:nvSpPr>
        <p:spPr>
          <a:xfrm>
            <a:off x="3271013" y="870896"/>
            <a:ext cx="4352197" cy="129666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64" name="Retângulo 63">
            <a:hlinkClick r:id="rId13" action="ppaction://hlinksldjump"/>
          </p:cNvPr>
          <p:cNvSpPr/>
          <p:nvPr/>
        </p:nvSpPr>
        <p:spPr>
          <a:xfrm>
            <a:off x="223482" y="2914605"/>
            <a:ext cx="1742061" cy="286627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65" name="Retângulo 64">
            <a:hlinkClick r:id="rId14" action="ppaction://hlinksldjump"/>
          </p:cNvPr>
          <p:cNvSpPr/>
          <p:nvPr/>
        </p:nvSpPr>
        <p:spPr>
          <a:xfrm>
            <a:off x="2501745" y="2972173"/>
            <a:ext cx="1742061" cy="286627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66" name="Retângulo 65">
            <a:hlinkClick r:id="rId15" action="ppaction://hlinksldjump"/>
          </p:cNvPr>
          <p:cNvSpPr/>
          <p:nvPr/>
        </p:nvSpPr>
        <p:spPr>
          <a:xfrm>
            <a:off x="4683162" y="2924298"/>
            <a:ext cx="1742061" cy="286627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67" name="Retângulo 66">
            <a:hlinkClick r:id="rId16" action="ppaction://hlinksldjump"/>
          </p:cNvPr>
          <p:cNvSpPr/>
          <p:nvPr/>
        </p:nvSpPr>
        <p:spPr>
          <a:xfrm>
            <a:off x="6941564" y="3133641"/>
            <a:ext cx="1742061" cy="286627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47" name="Imagem 46"/>
          <p:cNvPicPr>
            <a:picLocks noChangeAspect="1"/>
          </p:cNvPicPr>
          <p:nvPr/>
        </p:nvPicPr>
        <p:blipFill>
          <a:blip r:embed="rId17" cstate="print"/>
          <a:stretch>
            <a:fillRect/>
          </a:stretch>
        </p:blipFill>
        <p:spPr>
          <a:xfrm>
            <a:off x="2686752" y="4396301"/>
            <a:ext cx="1376313" cy="1244338"/>
          </a:xfrm>
          <a:prstGeom prst="rect">
            <a:avLst/>
          </a:prstGeom>
        </p:spPr>
      </p:pic>
      <p:pic>
        <p:nvPicPr>
          <p:cNvPr id="48" name="Imagem 47"/>
          <p:cNvPicPr>
            <a:picLocks noChangeAspect="1"/>
          </p:cNvPicPr>
          <p:nvPr/>
        </p:nvPicPr>
        <p:blipFill>
          <a:blip r:embed="rId17" cstate="print"/>
          <a:stretch>
            <a:fillRect/>
          </a:stretch>
        </p:blipFill>
        <p:spPr>
          <a:xfrm>
            <a:off x="4907324" y="4405312"/>
            <a:ext cx="1376313" cy="1244338"/>
          </a:xfrm>
          <a:prstGeom prst="rect">
            <a:avLst/>
          </a:prstGeom>
        </p:spPr>
      </p:pic>
      <p:pic>
        <p:nvPicPr>
          <p:cNvPr id="9" name="Imagem 8"/>
          <p:cNvPicPr>
            <a:picLocks noChangeAspect="1"/>
          </p:cNvPicPr>
          <p:nvPr/>
        </p:nvPicPr>
        <p:blipFill>
          <a:blip r:embed="rId18"/>
          <a:stretch>
            <a:fillRect/>
          </a:stretch>
        </p:blipFill>
        <p:spPr>
          <a:xfrm>
            <a:off x="1191198" y="3888571"/>
            <a:ext cx="624361" cy="466835"/>
          </a:xfrm>
          <a:prstGeom prst="rect">
            <a:avLst/>
          </a:prstGeom>
        </p:spPr>
      </p:pic>
      <p:sp>
        <p:nvSpPr>
          <p:cNvPr id="35" name="Retângulo 34"/>
          <p:cNvSpPr/>
          <p:nvPr/>
        </p:nvSpPr>
        <p:spPr>
          <a:xfrm>
            <a:off x="358016" y="6385024"/>
            <a:ext cx="2195612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pt-BR" sz="1400" dirty="0" smtClean="0"/>
              <a:t>07/10/2015 - Relatório 07</a:t>
            </a:r>
            <a:endParaRPr lang="pt-BR" sz="1400" dirty="0"/>
          </a:p>
        </p:txBody>
      </p:sp>
      <p:pic>
        <p:nvPicPr>
          <p:cNvPr id="12" name="Imagem 11"/>
          <p:cNvPicPr>
            <a:picLocks noChangeAspect="1"/>
          </p:cNvPicPr>
          <p:nvPr/>
        </p:nvPicPr>
        <p:blipFill>
          <a:blip r:embed="rId19"/>
          <a:stretch>
            <a:fillRect/>
          </a:stretch>
        </p:blipFill>
        <p:spPr>
          <a:xfrm>
            <a:off x="6307573" y="1300040"/>
            <a:ext cx="1390955" cy="1248083"/>
          </a:xfrm>
          <a:prstGeom prst="rect">
            <a:avLst/>
          </a:prstGeom>
        </p:spPr>
      </p:pic>
      <p:pic>
        <p:nvPicPr>
          <p:cNvPr id="37" name="Imagem 36"/>
          <p:cNvPicPr>
            <a:picLocks noChangeAspect="1"/>
          </p:cNvPicPr>
          <p:nvPr/>
        </p:nvPicPr>
        <p:blipFill>
          <a:blip r:embed="rId20" cstate="print"/>
          <a:stretch>
            <a:fillRect/>
          </a:stretch>
        </p:blipFill>
        <p:spPr>
          <a:xfrm>
            <a:off x="386635" y="4396301"/>
            <a:ext cx="1376313" cy="1244338"/>
          </a:xfrm>
          <a:prstGeom prst="rect">
            <a:avLst/>
          </a:prstGeom>
        </p:spPr>
      </p:pic>
      <p:pic>
        <p:nvPicPr>
          <p:cNvPr id="13" name="Imagem 12"/>
          <p:cNvPicPr>
            <a:picLocks noChangeAspect="1"/>
          </p:cNvPicPr>
          <p:nvPr/>
        </p:nvPicPr>
        <p:blipFill>
          <a:blip r:embed="rId21"/>
          <a:stretch>
            <a:fillRect/>
          </a:stretch>
        </p:blipFill>
        <p:spPr>
          <a:xfrm>
            <a:off x="3468217" y="3895922"/>
            <a:ext cx="625300" cy="459484"/>
          </a:xfrm>
          <a:prstGeom prst="rect">
            <a:avLst/>
          </a:prstGeom>
        </p:spPr>
      </p:pic>
      <p:pic>
        <p:nvPicPr>
          <p:cNvPr id="39" name="Imagem 38"/>
          <p:cNvPicPr>
            <a:picLocks noChangeAspect="1"/>
          </p:cNvPicPr>
          <p:nvPr/>
        </p:nvPicPr>
        <p:blipFill>
          <a:blip r:embed="rId22"/>
          <a:stretch>
            <a:fillRect/>
          </a:stretch>
        </p:blipFill>
        <p:spPr>
          <a:xfrm>
            <a:off x="5672544" y="3895923"/>
            <a:ext cx="619896" cy="459484"/>
          </a:xfrm>
          <a:prstGeom prst="rect">
            <a:avLst/>
          </a:prstGeom>
        </p:spPr>
      </p:pic>
      <p:pic>
        <p:nvPicPr>
          <p:cNvPr id="40" name="Imagem 39"/>
          <p:cNvPicPr>
            <a:picLocks noChangeAspect="1"/>
          </p:cNvPicPr>
          <p:nvPr/>
        </p:nvPicPr>
        <p:blipFill>
          <a:blip r:embed="rId17" cstate="print"/>
          <a:stretch>
            <a:fillRect/>
          </a:stretch>
        </p:blipFill>
        <p:spPr>
          <a:xfrm>
            <a:off x="7139037" y="4391913"/>
            <a:ext cx="1376313" cy="1244338"/>
          </a:xfrm>
          <a:prstGeom prst="rect">
            <a:avLst/>
          </a:prstGeom>
        </p:spPr>
      </p:pic>
      <p:pic>
        <p:nvPicPr>
          <p:cNvPr id="4" name="Imagem 3"/>
          <p:cNvPicPr>
            <a:picLocks noChangeAspect="1"/>
          </p:cNvPicPr>
          <p:nvPr/>
        </p:nvPicPr>
        <p:blipFill>
          <a:blip r:embed="rId23"/>
          <a:stretch>
            <a:fillRect/>
          </a:stretch>
        </p:blipFill>
        <p:spPr>
          <a:xfrm>
            <a:off x="5443133" y="1354162"/>
            <a:ext cx="823140" cy="1107713"/>
          </a:xfrm>
          <a:prstGeom prst="rect">
            <a:avLst/>
          </a:prstGeom>
        </p:spPr>
      </p:pic>
      <p:pic>
        <p:nvPicPr>
          <p:cNvPr id="10" name="Imagem 9"/>
          <p:cNvPicPr>
            <a:picLocks noChangeAspect="1"/>
          </p:cNvPicPr>
          <p:nvPr/>
        </p:nvPicPr>
        <p:blipFill>
          <a:blip r:embed="rId24"/>
          <a:stretch>
            <a:fillRect/>
          </a:stretch>
        </p:blipFill>
        <p:spPr>
          <a:xfrm>
            <a:off x="7916822" y="3895923"/>
            <a:ext cx="598528" cy="4594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15000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8650" y="273104"/>
            <a:ext cx="7886700" cy="821209"/>
          </a:xfrm>
        </p:spPr>
        <p:txBody>
          <a:bodyPr/>
          <a:lstStyle/>
          <a:p>
            <a:r>
              <a:rPr lang="pt-BR" dirty="0" err="1" smtClean="0"/>
              <a:t>Highlights</a:t>
            </a:r>
            <a:endParaRPr lang="pt-BR" dirty="0"/>
          </a:p>
        </p:txBody>
      </p:sp>
      <p:sp>
        <p:nvSpPr>
          <p:cNvPr id="5" name="Retângulo 4"/>
          <p:cNvSpPr/>
          <p:nvPr/>
        </p:nvSpPr>
        <p:spPr>
          <a:xfrm>
            <a:off x="204031" y="1298952"/>
            <a:ext cx="8902190" cy="52322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pt-BR" sz="1400" b="1" dirty="0"/>
              <a:t>O Kit Cadastral ainda apresenta inconsistência quanto a qualidade de dados. É primordial que o mesmo esteja 100% consistente até dia 13/10, quando a FRG enviará estes dados para confecção das carteiras de saúde</a:t>
            </a:r>
            <a:r>
              <a:rPr lang="pt-BR" sz="1400" b="1" dirty="0" smtClean="0"/>
              <a:t>;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pt-BR" sz="1000" dirty="0"/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pt-BR" sz="1400" b="1" dirty="0"/>
              <a:t>O processo de solicitação de transferência de carteira foi cumprido por parte da FRG, incluindo comunicação da alteração da data de início de operação. A aprovação depende exclusivamente do referido órgão regulador. Caso não haja pronunciamento por parte da ANS, durante o mês de dezembro, será necessário posicionamento por parte da ETN quanto ao início da operação em 01/01/2016</a:t>
            </a:r>
            <a:r>
              <a:rPr lang="pt-BR" sz="1400" b="1" dirty="0" smtClean="0"/>
              <a:t>;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pt-BR" sz="1000" dirty="0"/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pt-BR" sz="1400" b="1" dirty="0"/>
              <a:t>A data para conclusão dos processos e início das homologações permanecem inalterada para 01/12/2015 e a data de entrada em operação depende do item acima</a:t>
            </a:r>
            <a:r>
              <a:rPr lang="pt-BR" sz="1400" b="1" dirty="0" smtClean="0"/>
              <a:t>;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pt-BR" sz="1000" dirty="0"/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pt-BR" sz="1400" b="1" dirty="0"/>
              <a:t>O Regulamento já foi aprovado pelas diretorias da ETN e FRG, aguardando aprovação do Conselho Deliberativo da FRG</a:t>
            </a:r>
            <a:r>
              <a:rPr lang="pt-BR" sz="1400" b="1" dirty="0" smtClean="0"/>
              <a:t>;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pt-BR" sz="1000" dirty="0"/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pt-BR" sz="1400" b="1" dirty="0"/>
              <a:t>A conclusão do processo de credenciamento por parte da empresa </a:t>
            </a:r>
            <a:r>
              <a:rPr lang="pt-BR" sz="1400" b="1" dirty="0" err="1"/>
              <a:t>Oside</a:t>
            </a:r>
            <a:r>
              <a:rPr lang="pt-BR" sz="1400" b="1" dirty="0"/>
              <a:t> está previsto para 31/10/2015</a:t>
            </a:r>
            <a:r>
              <a:rPr lang="pt-BR" sz="1400" b="1" dirty="0" smtClean="0"/>
              <a:t>;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pt-BR" sz="1000" dirty="0"/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pt-BR" sz="1400" b="1" dirty="0"/>
              <a:t>Os processos de faturamento, reembolso, calendário de pagamento ao prestador, glosa e auditoria terão seus prazos de conclusão revisados</a:t>
            </a:r>
            <a:r>
              <a:rPr lang="pt-BR" sz="1400" b="1" dirty="0" smtClean="0"/>
              <a:t>;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pt-BR" sz="1000" dirty="0"/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pt-BR" sz="1400" b="1" dirty="0"/>
              <a:t>Os processos de Medicamento e Odontológico foram alinhados entre diretoria FRG e ETN com definições de operação das áreas de negócios a fim de evitar customizações no sistema e inviabilizar entrada em operação em 01/janeiro/2016</a:t>
            </a:r>
            <a:r>
              <a:rPr lang="pt-BR" sz="1400" b="1" dirty="0" smtClean="0"/>
              <a:t>;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pt-BR" sz="1000" dirty="0"/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pt-BR" sz="1400" b="1" dirty="0"/>
              <a:t>Kit prestador para comunicação com o Credenciado foi aprovado e o processo concluído.  Produção prevista para ser concluída em 30/10</a:t>
            </a:r>
            <a:r>
              <a:rPr lang="pt-BR" sz="1400" b="1" dirty="0" smtClean="0"/>
              <a:t>.</a:t>
            </a:r>
            <a:endParaRPr lang="pt-BR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6" name="Imagem 5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8726688" y="6356351"/>
            <a:ext cx="379533" cy="411161"/>
          </a:xfrm>
          <a:prstGeom prst="rect">
            <a:avLst/>
          </a:prstGeom>
        </p:spPr>
      </p:pic>
      <p:sp>
        <p:nvSpPr>
          <p:cNvPr id="8" name="Retângulo 7"/>
          <p:cNvSpPr/>
          <p:nvPr/>
        </p:nvSpPr>
        <p:spPr>
          <a:xfrm>
            <a:off x="241810" y="6528076"/>
            <a:ext cx="2195612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pt-BR" sz="1400" dirty="0" smtClean="0"/>
              <a:t>07/10/2015 - Relatório 07</a:t>
            </a:r>
            <a:endParaRPr lang="pt-BR" sz="1400" dirty="0"/>
          </a:p>
        </p:txBody>
      </p:sp>
    </p:spTree>
    <p:extLst>
      <p:ext uri="{BB962C8B-B14F-4D97-AF65-F5344CB8AC3E}">
        <p14:creationId xmlns:p14="http://schemas.microsoft.com/office/powerpoint/2010/main" val="23714864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2800" dirty="0"/>
              <a:t>Cronograma e Status por </a:t>
            </a:r>
            <a:r>
              <a:rPr lang="pt-BR" sz="2800" dirty="0" smtClean="0"/>
              <a:t>Entregas</a:t>
            </a:r>
            <a:endParaRPr lang="pt-BR" sz="2800" dirty="0"/>
          </a:p>
        </p:txBody>
      </p:sp>
      <p:pic>
        <p:nvPicPr>
          <p:cNvPr id="12" name="Imagem 11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8726688" y="6356351"/>
            <a:ext cx="379533" cy="411161"/>
          </a:xfrm>
          <a:prstGeom prst="rect">
            <a:avLst/>
          </a:prstGeom>
        </p:spPr>
      </p:pic>
      <p:sp>
        <p:nvSpPr>
          <p:cNvPr id="13" name="Espaço Reservado para Rodapé 1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14" name="Espaço Reservado para Número de Slide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CFBBF8-E088-41EF-B249-66F4EF0A6C95}" type="slidenum">
              <a:rPr lang="pt-BR" smtClean="0"/>
              <a:pPr/>
              <a:t>4</a:t>
            </a:fld>
            <a:endParaRPr lang="pt-BR"/>
          </a:p>
        </p:txBody>
      </p:sp>
      <p:pic>
        <p:nvPicPr>
          <p:cNvPr id="15" name="Imagem 14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21395" y="5500919"/>
            <a:ext cx="4072512" cy="400149"/>
          </a:xfrm>
          <a:prstGeom prst="rect">
            <a:avLst/>
          </a:prstGeom>
        </p:spPr>
      </p:pic>
      <p:sp>
        <p:nvSpPr>
          <p:cNvPr id="11" name="Retângulo 10"/>
          <p:cNvSpPr/>
          <p:nvPr/>
        </p:nvSpPr>
        <p:spPr>
          <a:xfrm>
            <a:off x="358016" y="6385024"/>
            <a:ext cx="2195612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pt-BR" sz="1400" dirty="0" smtClean="0"/>
              <a:t>07/10/2015 - Relatório 07</a:t>
            </a:r>
            <a:endParaRPr lang="pt-BR" sz="1400" dirty="0"/>
          </a:p>
        </p:txBody>
      </p:sp>
      <p:pic>
        <p:nvPicPr>
          <p:cNvPr id="6" name="Imagem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99911" y="3039348"/>
            <a:ext cx="4782598" cy="1438629"/>
          </a:xfrm>
          <a:prstGeom prst="rect">
            <a:avLst/>
          </a:prstGeom>
        </p:spPr>
      </p:pic>
      <p:pic>
        <p:nvPicPr>
          <p:cNvPr id="5" name="Imagem 4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99911" y="1326901"/>
            <a:ext cx="8437189" cy="18178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71422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0" y="254184"/>
            <a:ext cx="7886700" cy="821209"/>
          </a:xfrm>
        </p:spPr>
        <p:txBody>
          <a:bodyPr>
            <a:normAutofit/>
          </a:bodyPr>
          <a:lstStyle/>
          <a:p>
            <a:r>
              <a:rPr lang="pt-BR" sz="1600" dirty="0" smtClean="0"/>
              <a:t>Projeto Unificação da Gestão da Saúde - ELETRONUCLEAR</a:t>
            </a:r>
            <a:endParaRPr lang="pt-BR" sz="1600" dirty="0"/>
          </a:p>
        </p:txBody>
      </p:sp>
      <p:pic>
        <p:nvPicPr>
          <p:cNvPr id="6" name="Imagem 5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8642310" y="6401577"/>
            <a:ext cx="358243" cy="388097"/>
          </a:xfrm>
          <a:prstGeom prst="rect">
            <a:avLst/>
          </a:prstGeom>
        </p:spPr>
      </p:pic>
      <p:sp>
        <p:nvSpPr>
          <p:cNvPr id="8" name="Espaço Reservado para Número de Slide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CFBBF8-E088-41EF-B249-66F4EF0A6C95}" type="slidenum">
              <a:rPr lang="pt-BR" smtClean="0"/>
              <a:pPr/>
              <a:t>5</a:t>
            </a:fld>
            <a:endParaRPr lang="pt-BR"/>
          </a:p>
        </p:txBody>
      </p:sp>
      <p:pic>
        <p:nvPicPr>
          <p:cNvPr id="11" name="Imagem 10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21395" y="6036172"/>
            <a:ext cx="4072512" cy="400149"/>
          </a:xfrm>
          <a:prstGeom prst="rect">
            <a:avLst/>
          </a:prstGeom>
        </p:spPr>
      </p:pic>
      <p:pic>
        <p:nvPicPr>
          <p:cNvPr id="3" name="Imagem 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9556" y="1379708"/>
            <a:ext cx="8978327" cy="41663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90695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>
          <a:xfrm>
            <a:off x="39778" y="239305"/>
            <a:ext cx="7886700" cy="821209"/>
          </a:xfrm>
        </p:spPr>
        <p:txBody>
          <a:bodyPr>
            <a:normAutofit/>
          </a:bodyPr>
          <a:lstStyle/>
          <a:p>
            <a:r>
              <a:rPr lang="pt-BR" sz="1600" dirty="0" smtClean="0"/>
              <a:t>Entrega – PMO</a:t>
            </a:r>
            <a:endParaRPr lang="pt-BR" sz="1600" dirty="0"/>
          </a:p>
        </p:txBody>
      </p:sp>
      <p:sp>
        <p:nvSpPr>
          <p:cNvPr id="10" name="Espaço Reservado para Número de Slid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CFBBF8-E088-41EF-B249-66F4EF0A6C95}" type="slidenum">
              <a:rPr lang="pt-BR" smtClean="0"/>
              <a:pPr/>
              <a:t>6</a:t>
            </a:fld>
            <a:endParaRPr lang="pt-BR"/>
          </a:p>
        </p:txBody>
      </p:sp>
      <p:pic>
        <p:nvPicPr>
          <p:cNvPr id="12" name="Imagem 11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8716754" y="6536547"/>
            <a:ext cx="282991" cy="306574"/>
          </a:xfrm>
          <a:prstGeom prst="rect">
            <a:avLst/>
          </a:prstGeom>
        </p:spPr>
      </p:pic>
      <p:pic>
        <p:nvPicPr>
          <p:cNvPr id="7" name="Imagem 6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21395" y="6036172"/>
            <a:ext cx="4072512" cy="400149"/>
          </a:xfrm>
          <a:prstGeom prst="rect">
            <a:avLst/>
          </a:prstGeom>
        </p:spPr>
      </p:pic>
      <p:pic>
        <p:nvPicPr>
          <p:cNvPr id="2" name="Imagem 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66229" y="1492245"/>
            <a:ext cx="8833516" cy="44323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32026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m 8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8665142" y="6466521"/>
            <a:ext cx="327313" cy="354589"/>
          </a:xfrm>
          <a:prstGeom prst="rect">
            <a:avLst/>
          </a:prstGeom>
        </p:spPr>
      </p:pic>
      <p:sp>
        <p:nvSpPr>
          <p:cNvPr id="10" name="Espaço Reservado para Número de Slid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CFBBF8-E088-41EF-B249-66F4EF0A6C95}" type="slidenum">
              <a:rPr lang="pt-BR" smtClean="0"/>
              <a:pPr/>
              <a:t>7</a:t>
            </a:fld>
            <a:endParaRPr lang="pt-BR"/>
          </a:p>
        </p:txBody>
      </p:sp>
      <p:sp>
        <p:nvSpPr>
          <p:cNvPr id="11" name="Título 3"/>
          <p:cNvSpPr txBox="1">
            <a:spLocks/>
          </p:cNvSpPr>
          <p:nvPr/>
        </p:nvSpPr>
        <p:spPr>
          <a:xfrm>
            <a:off x="39778" y="239305"/>
            <a:ext cx="7886700" cy="82120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sz="1600" dirty="0" smtClean="0"/>
              <a:t>Entrega – Aquisições</a:t>
            </a:r>
            <a:endParaRPr lang="pt-BR" sz="1600" dirty="0"/>
          </a:p>
        </p:txBody>
      </p:sp>
      <p:pic>
        <p:nvPicPr>
          <p:cNvPr id="7" name="Imagem 6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21395" y="6036172"/>
            <a:ext cx="4072512" cy="400149"/>
          </a:xfrm>
          <a:prstGeom prst="rect">
            <a:avLst/>
          </a:prstGeom>
        </p:spPr>
      </p:pic>
      <p:pic>
        <p:nvPicPr>
          <p:cNvPr id="3" name="Imagem 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2966" y="1355834"/>
            <a:ext cx="8324193" cy="49212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85607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m 5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8672283" y="6490010"/>
            <a:ext cx="316595" cy="342977"/>
          </a:xfrm>
          <a:prstGeom prst="rect">
            <a:avLst/>
          </a:prstGeom>
        </p:spPr>
      </p:pic>
      <p:sp>
        <p:nvSpPr>
          <p:cNvPr id="8" name="Espaço Reservado para Número de Slide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CFBBF8-E088-41EF-B249-66F4EF0A6C95}" type="slidenum">
              <a:rPr lang="pt-BR" smtClean="0"/>
              <a:pPr/>
              <a:t>8</a:t>
            </a:fld>
            <a:endParaRPr lang="pt-BR"/>
          </a:p>
        </p:txBody>
      </p:sp>
      <p:sp>
        <p:nvSpPr>
          <p:cNvPr id="10" name="Título 3"/>
          <p:cNvSpPr txBox="1">
            <a:spLocks/>
          </p:cNvSpPr>
          <p:nvPr/>
        </p:nvSpPr>
        <p:spPr>
          <a:xfrm>
            <a:off x="39778" y="239305"/>
            <a:ext cx="7886700" cy="82120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sz="1600" dirty="0" smtClean="0"/>
              <a:t>Entrega – Produto</a:t>
            </a:r>
            <a:endParaRPr lang="pt-BR" sz="1600" dirty="0"/>
          </a:p>
        </p:txBody>
      </p:sp>
      <p:pic>
        <p:nvPicPr>
          <p:cNvPr id="11" name="Imagem 10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52633" y="6404654"/>
            <a:ext cx="3490725" cy="342985"/>
          </a:xfrm>
          <a:prstGeom prst="rect">
            <a:avLst/>
          </a:prstGeom>
        </p:spPr>
      </p:pic>
      <p:pic>
        <p:nvPicPr>
          <p:cNvPr id="2" name="Imagem 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9778" y="1458082"/>
            <a:ext cx="9050479" cy="42618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88218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m 5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8686149" y="6356351"/>
            <a:ext cx="335931" cy="363925"/>
          </a:xfrm>
          <a:prstGeom prst="rect">
            <a:avLst/>
          </a:prstGeom>
        </p:spPr>
      </p:pic>
      <p:sp>
        <p:nvSpPr>
          <p:cNvPr id="8" name="Espaço Reservado para Número de Slide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CFBBF8-E088-41EF-B249-66F4EF0A6C95}" type="slidenum">
              <a:rPr lang="pt-BR" smtClean="0"/>
              <a:pPr/>
              <a:t>9</a:t>
            </a:fld>
            <a:endParaRPr lang="pt-BR"/>
          </a:p>
        </p:txBody>
      </p:sp>
      <p:sp>
        <p:nvSpPr>
          <p:cNvPr id="10" name="Título 3"/>
          <p:cNvSpPr txBox="1">
            <a:spLocks/>
          </p:cNvSpPr>
          <p:nvPr/>
        </p:nvSpPr>
        <p:spPr>
          <a:xfrm>
            <a:off x="39778" y="239305"/>
            <a:ext cx="7886700" cy="82120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sz="1600" dirty="0" smtClean="0"/>
              <a:t>Entrega – TI</a:t>
            </a:r>
            <a:endParaRPr lang="pt-BR" sz="1600" dirty="0"/>
          </a:p>
        </p:txBody>
      </p:sp>
      <p:pic>
        <p:nvPicPr>
          <p:cNvPr id="11" name="Imagem 10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21395" y="6036172"/>
            <a:ext cx="4072512" cy="400149"/>
          </a:xfrm>
          <a:prstGeom prst="rect">
            <a:avLst/>
          </a:prstGeom>
        </p:spPr>
      </p:pic>
      <p:pic>
        <p:nvPicPr>
          <p:cNvPr id="2" name="Imagem 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9555" y="1528546"/>
            <a:ext cx="8688704" cy="40395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63412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Tema do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o 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2813</TotalTime>
  <Words>416</Words>
  <Application>Microsoft Office PowerPoint</Application>
  <PresentationFormat>Apresentação na tela (4:3)</PresentationFormat>
  <Paragraphs>96</Paragraphs>
  <Slides>11</Slides>
  <Notes>2</Notes>
  <HiddenSlides>0</HiddenSlides>
  <MMClips>0</MMClips>
  <ScaleCrop>false</ScaleCrop>
  <HeadingPairs>
    <vt:vector size="6" baseType="variant">
      <vt:variant>
        <vt:lpstr>Fontes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11</vt:i4>
      </vt:variant>
    </vt:vector>
  </HeadingPairs>
  <TitlesOfParts>
    <vt:vector size="18" baseType="lpstr">
      <vt:lpstr>Arial</vt:lpstr>
      <vt:lpstr>Calibri</vt:lpstr>
      <vt:lpstr>Calibri Light</vt:lpstr>
      <vt:lpstr>Segoe UI</vt:lpstr>
      <vt:lpstr>Times New Roman</vt:lpstr>
      <vt:lpstr>Wingdings</vt:lpstr>
      <vt:lpstr>Tema do Office</vt:lpstr>
      <vt:lpstr>Projeto de Unificação da Gestão do Plano de Saúde da Eletronuclear na REAL GRANDEZA</vt:lpstr>
      <vt:lpstr>Projeto/Entregas – Indicadores de desempenho</vt:lpstr>
      <vt:lpstr>Highlights</vt:lpstr>
      <vt:lpstr>Cronograma e Status por Entregas</vt:lpstr>
      <vt:lpstr>Projeto Unificação da Gestão da Saúde - ELETRONUCLEAR</vt:lpstr>
      <vt:lpstr>Entrega – PMO</vt:lpstr>
      <vt:lpstr>Apresentação do PowerPoint</vt:lpstr>
      <vt:lpstr>Apresentação do PowerPoint</vt:lpstr>
      <vt:lpstr>Apresentação do PowerPoint</vt:lpstr>
      <vt:lpstr>Posição Oside em 08/10/2015</vt:lpstr>
      <vt:lpstr>Apresentação do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Projeto de Unificação da Gestão dos Planos de Saúde na REAL GRANDEZA</dc:title>
  <dc:creator>usuário</dc:creator>
  <cp:lastModifiedBy>luciana</cp:lastModifiedBy>
  <cp:revision>373</cp:revision>
  <cp:lastPrinted>2014-10-22T13:03:41Z</cp:lastPrinted>
  <dcterms:created xsi:type="dcterms:W3CDTF">2014-09-30T15:22:57Z</dcterms:created>
  <dcterms:modified xsi:type="dcterms:W3CDTF">2015-10-15T12:59:07Z</dcterms:modified>
</cp:coreProperties>
</file>